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7"/>
  </p:notesMasterIdLst>
  <p:sldIdLst>
    <p:sldId id="279" r:id="rId2"/>
    <p:sldId id="280" r:id="rId3"/>
    <p:sldId id="281" r:id="rId4"/>
    <p:sldId id="256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82" r:id="rId13"/>
    <p:sldId id="283" r:id="rId14"/>
    <p:sldId id="284" r:id="rId15"/>
    <p:sldId id="267" r:id="rId16"/>
    <p:sldId id="268" r:id="rId17"/>
    <p:sldId id="269" r:id="rId18"/>
    <p:sldId id="285" r:id="rId19"/>
    <p:sldId id="286" r:id="rId20"/>
    <p:sldId id="287" r:id="rId21"/>
    <p:sldId id="288" r:id="rId22"/>
    <p:sldId id="289" r:id="rId23"/>
    <p:sldId id="270" r:id="rId24"/>
    <p:sldId id="290" r:id="rId25"/>
    <p:sldId id="291" r:id="rId26"/>
    <p:sldId id="292" r:id="rId27"/>
    <p:sldId id="293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94" r:id="rId37"/>
    <p:sldId id="295" r:id="rId38"/>
    <p:sldId id="297" r:id="rId39"/>
    <p:sldId id="298" r:id="rId40"/>
    <p:sldId id="299" r:id="rId41"/>
    <p:sldId id="296" r:id="rId42"/>
    <p:sldId id="300" r:id="rId43"/>
    <p:sldId id="301" r:id="rId44"/>
    <p:sldId id="302" r:id="rId45"/>
    <p:sldId id="257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7C80"/>
    <a:srgbClr val="FF66CC"/>
    <a:srgbClr val="CC99FF"/>
    <a:srgbClr val="9966FF"/>
    <a:srgbClr val="9999FF"/>
    <a:srgbClr val="990033"/>
    <a:srgbClr val="F5F868"/>
    <a:srgbClr val="00CC00"/>
    <a:srgbClr val="00CC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2" autoAdjust="0"/>
    <p:restoredTop sz="94686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25F36-D2AD-4419-ACDE-B201DC900B96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E70B1-6BEE-45FC-BC0C-BBFB13100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70B1-6BEE-45FC-BC0C-BBFB13100A72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DAEF-927A-40CF-88E8-E6F13BC31DC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221A-4B13-4D62-A11B-237F4B6DFD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DAEF-927A-40CF-88E8-E6F13BC31DC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221A-4B13-4D62-A11B-237F4B6DFD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DAEF-927A-40CF-88E8-E6F13BC31DC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221A-4B13-4D62-A11B-237F4B6DFD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DAEF-927A-40CF-88E8-E6F13BC31DC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221A-4B13-4D62-A11B-237F4B6DFD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DAEF-927A-40CF-88E8-E6F13BC31DC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221A-4B13-4D62-A11B-237F4B6DFD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DAEF-927A-40CF-88E8-E6F13BC31DC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221A-4B13-4D62-A11B-237F4B6DFD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DAEF-927A-40CF-88E8-E6F13BC31DC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221A-4B13-4D62-A11B-237F4B6DFD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DAEF-927A-40CF-88E8-E6F13BC31DC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221A-4B13-4D62-A11B-237F4B6DFD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DAEF-927A-40CF-88E8-E6F13BC31DC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221A-4B13-4D62-A11B-237F4B6DFD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DAEF-927A-40CF-88E8-E6F13BC31DC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221A-4B13-4D62-A11B-237F4B6DFD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DAEF-927A-40CF-88E8-E6F13BC31DC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221A-4B13-4D62-A11B-237F4B6DFD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CDAEF-927A-40CF-88E8-E6F13BC31DC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4221A-4B13-4D62-A11B-237F4B6DFD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906000" cy="75914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I. </a:t>
            </a:r>
            <a:r>
              <a:rPr lang="ru-RU" dirty="0" smtClean="0">
                <a:solidFill>
                  <a:schemeClr val="bg1"/>
                </a:solidFill>
              </a:rPr>
              <a:t>Аномалии окклюзии зубных рядов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5400" dirty="0" smtClean="0">
                <a:solidFill>
                  <a:srgbClr val="66FF99"/>
                </a:solidFill>
              </a:rPr>
              <a:t>1.1</a:t>
            </a:r>
            <a:r>
              <a:rPr lang="ru-RU" sz="5400" dirty="0" smtClean="0">
                <a:solidFill>
                  <a:schemeClr val="bg1"/>
                </a:solidFill>
              </a:rPr>
              <a:t> </a:t>
            </a:r>
            <a:r>
              <a:rPr lang="ru-RU" sz="5400" dirty="0" smtClean="0">
                <a:solidFill>
                  <a:srgbClr val="66FF99"/>
                </a:solidFill>
              </a:rPr>
              <a:t>Боковой участок</a:t>
            </a:r>
          </a:p>
          <a:p>
            <a:pPr>
              <a:buNone/>
            </a:pPr>
            <a:r>
              <a:rPr lang="ru-RU" sz="5400" dirty="0" smtClean="0">
                <a:solidFill>
                  <a:schemeClr val="accent6"/>
                </a:solidFill>
              </a:rPr>
              <a:t>1.2.</a:t>
            </a:r>
            <a:r>
              <a:rPr lang="ru-RU" sz="5400" dirty="0" smtClean="0">
                <a:solidFill>
                  <a:schemeClr val="bg1"/>
                </a:solidFill>
              </a:rPr>
              <a:t> </a:t>
            </a:r>
            <a:r>
              <a:rPr lang="ru-RU" sz="5400" dirty="0" smtClean="0">
                <a:solidFill>
                  <a:schemeClr val="accent6"/>
                </a:solidFill>
              </a:rPr>
              <a:t>Фронтальный участок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Каждый участок рассматривается в </a:t>
            </a:r>
            <a:r>
              <a:rPr lang="ru-RU" sz="5800" dirty="0" smtClean="0">
                <a:solidFill>
                  <a:srgbClr val="FF66CC"/>
                </a:solidFill>
              </a:rPr>
              <a:t>3х осях</a:t>
            </a:r>
            <a:r>
              <a:rPr lang="ru-RU" dirty="0" smtClean="0">
                <a:solidFill>
                  <a:schemeClr val="bg1"/>
                </a:solidFill>
              </a:rPr>
              <a:t>:</a:t>
            </a:r>
          </a:p>
          <a:p>
            <a:pPr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5200" dirty="0" smtClean="0">
                <a:solidFill>
                  <a:srgbClr val="FF66CC"/>
                </a:solidFill>
              </a:rPr>
              <a:t>Сагиттальная</a:t>
            </a:r>
          </a:p>
          <a:p>
            <a:pPr>
              <a:buFont typeface="Wingdings" pitchFamily="2" charset="2"/>
              <a:buChar char="v"/>
            </a:pPr>
            <a:r>
              <a:rPr lang="ru-RU" sz="5200" dirty="0" smtClean="0">
                <a:solidFill>
                  <a:srgbClr val="FF66CC"/>
                </a:solidFill>
              </a:rPr>
              <a:t>Вертикальная</a:t>
            </a:r>
          </a:p>
          <a:p>
            <a:pPr>
              <a:buFont typeface="Wingdings" pitchFamily="2" charset="2"/>
              <a:buChar char="v"/>
            </a:pPr>
            <a:r>
              <a:rPr lang="ru-RU" sz="5200" dirty="0" err="1" smtClean="0">
                <a:solidFill>
                  <a:srgbClr val="FF66CC"/>
                </a:solidFill>
              </a:rPr>
              <a:t>Трансверзальная</a:t>
            </a:r>
            <a:endParaRPr lang="ru-RU" sz="5200" dirty="0" smtClean="0">
              <a:solidFill>
                <a:srgbClr val="FF66C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66FF99"/>
                </a:solidFill>
              </a:rPr>
              <a:t>1.1. Боковой участок</a:t>
            </a:r>
            <a:endParaRPr lang="ru-RU" dirty="0">
              <a:solidFill>
                <a:srgbClr val="66FF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686800" cy="564357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FF66CC"/>
                </a:solidFill>
              </a:rPr>
              <a:t>1.1.1. По </a:t>
            </a:r>
            <a:r>
              <a:rPr lang="ru-RU" dirty="0" err="1" smtClean="0">
                <a:solidFill>
                  <a:srgbClr val="FF66CC"/>
                </a:solidFill>
              </a:rPr>
              <a:t>сагиттали</a:t>
            </a:r>
            <a:r>
              <a:rPr lang="ru-RU" dirty="0" smtClean="0">
                <a:solidFill>
                  <a:srgbClr val="FF66CC"/>
                </a:solidFill>
              </a:rPr>
              <a:t>:  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Дистальная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Мезиальная</a:t>
            </a:r>
            <a:r>
              <a:rPr lang="ru-RU" dirty="0" smtClean="0">
                <a:solidFill>
                  <a:schemeClr val="bg1"/>
                </a:solidFill>
              </a:rPr>
              <a:t> окклюзия</a:t>
            </a:r>
          </a:p>
          <a:p>
            <a:pPr>
              <a:buNone/>
            </a:pPr>
            <a:r>
              <a:rPr lang="ru-RU" dirty="0" smtClean="0">
                <a:solidFill>
                  <a:srgbClr val="FF66CC"/>
                </a:solidFill>
              </a:rPr>
              <a:t>1.1.2. По вертикали: </a:t>
            </a:r>
          </a:p>
          <a:p>
            <a:pPr>
              <a:buNone/>
            </a:pPr>
            <a:r>
              <a:rPr lang="ru-RU" dirty="0" err="1" smtClean="0">
                <a:solidFill>
                  <a:schemeClr val="bg1"/>
                </a:solidFill>
              </a:rPr>
              <a:t>Дизокклюзия</a:t>
            </a:r>
            <a:endParaRPr lang="ru-RU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FF66CC"/>
                </a:solidFill>
              </a:rPr>
              <a:t>1.1.3. По </a:t>
            </a:r>
            <a:r>
              <a:rPr lang="ru-RU" dirty="0" err="1" smtClean="0">
                <a:solidFill>
                  <a:srgbClr val="FF66CC"/>
                </a:solidFill>
              </a:rPr>
              <a:t>трансверсали</a:t>
            </a:r>
            <a:r>
              <a:rPr lang="ru-RU" dirty="0" smtClean="0">
                <a:solidFill>
                  <a:srgbClr val="FF66CC"/>
                </a:solidFill>
              </a:rPr>
              <a:t>: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Перекрестная окклюзия (</a:t>
            </a:r>
            <a:r>
              <a:rPr lang="ru-RU" dirty="0" err="1" smtClean="0">
                <a:solidFill>
                  <a:schemeClr val="bg1"/>
                </a:solidFill>
              </a:rPr>
              <a:t>вестибулоокклюзия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палатиноокклюзия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лингвоокклюзия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66CC"/>
                </a:solidFill>
              </a:rPr>
              <a:t>1.1.1. По </a:t>
            </a:r>
            <a:r>
              <a:rPr lang="ru-RU" sz="4000" dirty="0" err="1" smtClean="0">
                <a:solidFill>
                  <a:srgbClr val="FF66CC"/>
                </a:solidFill>
              </a:rPr>
              <a:t>сагиттали</a:t>
            </a:r>
            <a:r>
              <a:rPr lang="ru-RU" sz="4000" dirty="0" smtClean="0">
                <a:solidFill>
                  <a:srgbClr val="FF66CC"/>
                </a:solidFill>
              </a:rPr>
              <a:t>:</a:t>
            </a:r>
            <a:br>
              <a:rPr lang="ru-RU" sz="4000" dirty="0" smtClean="0">
                <a:solidFill>
                  <a:srgbClr val="FF66CC"/>
                </a:solidFill>
              </a:rPr>
            </a:br>
            <a:r>
              <a:rPr lang="ru-RU" sz="4000" dirty="0" smtClean="0">
                <a:solidFill>
                  <a:schemeClr val="bg1"/>
                </a:solidFill>
              </a:rPr>
              <a:t>дистальная окклюзия (</a:t>
            </a:r>
            <a:r>
              <a:rPr lang="en-US" sz="4000" dirty="0" smtClean="0">
                <a:solidFill>
                  <a:schemeClr val="bg1"/>
                </a:solidFill>
              </a:rPr>
              <a:t>II </a:t>
            </a:r>
            <a:r>
              <a:rPr lang="ru-RU" sz="4000" dirty="0" smtClean="0">
                <a:solidFill>
                  <a:schemeClr val="bg1"/>
                </a:solidFill>
              </a:rPr>
              <a:t>класс по </a:t>
            </a:r>
            <a:r>
              <a:rPr lang="ru-RU" sz="4000" dirty="0" err="1" smtClean="0">
                <a:solidFill>
                  <a:schemeClr val="bg1"/>
                </a:solidFill>
              </a:rPr>
              <a:t>Энглю</a:t>
            </a:r>
            <a:r>
              <a:rPr lang="ru-RU" sz="4000" dirty="0" smtClean="0">
                <a:solidFill>
                  <a:schemeClr val="bg1"/>
                </a:solidFill>
              </a:rPr>
              <a:t>)  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4034" name="Picture 2" descr="ÐÐ°ÑÑÐ¸Ð½ÐºÐ¸ Ð¿Ð¾ Ð·Ð°Ð¿ÑÐ¾ÑÑ Ð´Ð¸ÑÑÐ°Ð»ÑÐ½Ð°Ñ Ð¾ÐºÐºÐ»ÑÐ·Ð¸Ñ Ð¿Ð°ÑÐ¸ÐµÐ½Ñ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571612"/>
            <a:ext cx="7763580" cy="4857784"/>
          </a:xfrm>
          <a:prstGeom prst="rect">
            <a:avLst/>
          </a:prstGeom>
          <a:noFill/>
        </p:spPr>
      </p:pic>
      <p:sp>
        <p:nvSpPr>
          <p:cNvPr id="5" name="Пятно 1 4"/>
          <p:cNvSpPr/>
          <p:nvPr/>
        </p:nvSpPr>
        <p:spPr>
          <a:xfrm>
            <a:off x="3143240" y="2000240"/>
            <a:ext cx="1214446" cy="1143008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40108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66CC"/>
                </a:solidFill>
              </a:rPr>
              <a:t>1.1.1. По </a:t>
            </a:r>
            <a:r>
              <a:rPr lang="ru-RU" sz="3600" dirty="0" err="1" smtClean="0">
                <a:solidFill>
                  <a:srgbClr val="FF66CC"/>
                </a:solidFill>
              </a:rPr>
              <a:t>сагиттали</a:t>
            </a:r>
            <a:r>
              <a:rPr lang="ru-RU" sz="3600" dirty="0" smtClean="0">
                <a:solidFill>
                  <a:srgbClr val="FF66CC"/>
                </a:solidFill>
              </a:rPr>
              <a:t>:</a:t>
            </a:r>
            <a:br>
              <a:rPr lang="ru-RU" sz="3600" dirty="0" smtClean="0">
                <a:solidFill>
                  <a:srgbClr val="FF66CC"/>
                </a:solidFill>
              </a:rPr>
            </a:br>
            <a:r>
              <a:rPr lang="ru-RU" sz="3600" dirty="0" err="1" smtClean="0">
                <a:solidFill>
                  <a:schemeClr val="bg1"/>
                </a:solidFill>
              </a:rPr>
              <a:t>мезиальная</a:t>
            </a:r>
            <a:r>
              <a:rPr lang="ru-RU" sz="3600" dirty="0" smtClean="0">
                <a:solidFill>
                  <a:schemeClr val="bg1"/>
                </a:solidFill>
              </a:rPr>
              <a:t> окклюзия (</a:t>
            </a:r>
            <a:r>
              <a:rPr lang="en-US" sz="3600" dirty="0" smtClean="0">
                <a:solidFill>
                  <a:schemeClr val="bg1"/>
                </a:solidFill>
              </a:rPr>
              <a:t>III </a:t>
            </a:r>
            <a:r>
              <a:rPr lang="ru-RU" sz="3600" dirty="0" smtClean="0">
                <a:solidFill>
                  <a:schemeClr val="bg1"/>
                </a:solidFill>
              </a:rPr>
              <a:t>класс по </a:t>
            </a:r>
            <a:r>
              <a:rPr lang="ru-RU" sz="3600" dirty="0" err="1" smtClean="0">
                <a:solidFill>
                  <a:schemeClr val="bg1"/>
                </a:solidFill>
              </a:rPr>
              <a:t>Энглю</a:t>
            </a:r>
            <a:r>
              <a:rPr lang="ru-RU" sz="3600" dirty="0" smtClean="0">
                <a:solidFill>
                  <a:schemeClr val="bg1"/>
                </a:solidFill>
              </a:rPr>
              <a:t>)</a:t>
            </a:r>
            <a:endParaRPr lang="ru-RU" sz="3600" dirty="0"/>
          </a:p>
        </p:txBody>
      </p:sp>
      <p:pic>
        <p:nvPicPr>
          <p:cNvPr id="43010" name="Picture 2" descr="ÐÐ°ÑÑÐ¸Ð½ÐºÐ¸ Ð¿Ð¾ Ð·Ð°Ð¿ÑÐ¾ÑÑ Ð¼ÐµÐ·Ð¸Ð°Ð»ÑÐ½Ð°Ñ Ð¾ÐºÐºÐ»ÑÐ·Ð¸Ñ Ð¿Ð°ÑÐ¸ÐµÐ½Ñ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736"/>
            <a:ext cx="8786874" cy="514353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66CC"/>
                </a:solidFill>
              </a:rPr>
              <a:t>1.1.2. По вертикали: </a:t>
            </a:r>
            <a:br>
              <a:rPr lang="ru-RU" dirty="0" smtClean="0">
                <a:solidFill>
                  <a:srgbClr val="FF66CC"/>
                </a:solidFill>
              </a:rPr>
            </a:br>
            <a:r>
              <a:rPr lang="ru-RU" dirty="0" err="1" smtClean="0">
                <a:solidFill>
                  <a:schemeClr val="bg1"/>
                </a:solidFill>
              </a:rPr>
              <a:t>Дизокклюзия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ÐÐ°ÑÑÐ¸Ð½ÐºÐ¸ Ð¿Ð¾ Ð·Ð°Ð¿ÑÐ¾ÑÑ Ð´Ð¸Ð·Ð¾ÐºÐºÐ»ÑÐ·Ð¸Ñ Ð¿Ð°ÑÐ¸ÐµÐ½Ñ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8622567" cy="485778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66CC"/>
                </a:solidFill>
              </a:rPr>
              <a:t>1.1.3. По </a:t>
            </a:r>
            <a:r>
              <a:rPr lang="ru-RU" dirty="0" err="1" smtClean="0">
                <a:solidFill>
                  <a:srgbClr val="FF66CC"/>
                </a:solidFill>
              </a:rPr>
              <a:t>трансверсали</a:t>
            </a:r>
            <a:r>
              <a:rPr lang="ru-RU" dirty="0" smtClean="0">
                <a:solidFill>
                  <a:srgbClr val="FF66CC"/>
                </a:solidFill>
              </a:rPr>
              <a:t>:</a:t>
            </a:r>
            <a:br>
              <a:rPr lang="ru-RU" dirty="0" smtClean="0">
                <a:solidFill>
                  <a:srgbClr val="FF66CC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Перекрестная окклюзия </a:t>
            </a:r>
            <a:r>
              <a:rPr lang="ru-RU" dirty="0" smtClean="0">
                <a:solidFill>
                  <a:srgbClr val="FF66CC"/>
                </a:solidFill>
              </a:rPr>
              <a:t/>
            </a:r>
            <a:br>
              <a:rPr lang="ru-RU" dirty="0" smtClean="0">
                <a:solidFill>
                  <a:srgbClr val="FF66CC"/>
                </a:solidFill>
              </a:rPr>
            </a:br>
            <a:endParaRPr lang="ru-RU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/>
          <a:srcRect l="24609" t="26042" r="47852" b="23958"/>
          <a:stretch>
            <a:fillRect/>
          </a:stretch>
        </p:blipFill>
        <p:spPr bwMode="auto">
          <a:xfrm>
            <a:off x="1500166" y="1214422"/>
            <a:ext cx="6357982" cy="542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1.2.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accent6"/>
                </a:solidFill>
              </a:rPr>
              <a:t>Фронтальный участок</a:t>
            </a:r>
            <a:br>
              <a:rPr lang="ru-RU" dirty="0" smtClean="0">
                <a:solidFill>
                  <a:schemeClr val="accent6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000108"/>
            <a:ext cx="8401080" cy="564360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FF66CC"/>
                </a:solidFill>
              </a:rPr>
              <a:t>1.2.1 По </a:t>
            </a:r>
            <a:r>
              <a:rPr lang="ru-RU" dirty="0" err="1" smtClean="0">
                <a:solidFill>
                  <a:srgbClr val="FF66CC"/>
                </a:solidFill>
              </a:rPr>
              <a:t>сагиттали</a:t>
            </a:r>
            <a:r>
              <a:rPr lang="ru-RU" dirty="0" smtClean="0">
                <a:solidFill>
                  <a:srgbClr val="FF66CC"/>
                </a:solidFill>
              </a:rPr>
              <a:t>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Сагиттальная резцовая </a:t>
            </a:r>
            <a:r>
              <a:rPr lang="ru-RU" dirty="0" err="1" smtClean="0">
                <a:solidFill>
                  <a:schemeClr val="bg1"/>
                </a:solidFill>
              </a:rPr>
              <a:t>дизокклюзия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Обратная резцовая окклюзия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Обратная резцовая </a:t>
            </a:r>
            <a:r>
              <a:rPr lang="ru-RU" dirty="0" err="1" smtClean="0">
                <a:solidFill>
                  <a:schemeClr val="bg1"/>
                </a:solidFill>
              </a:rPr>
              <a:t>дизокклюзия</a:t>
            </a:r>
            <a:endParaRPr lang="ru-RU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FF66CC"/>
                </a:solidFill>
              </a:rPr>
              <a:t>1.2.2. По вертикали: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Вертикальная резцовая </a:t>
            </a:r>
            <a:r>
              <a:rPr lang="ru-RU" dirty="0" err="1" smtClean="0">
                <a:solidFill>
                  <a:schemeClr val="bg1"/>
                </a:solidFill>
              </a:rPr>
              <a:t>дизокклюзия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Прямая резцовая окклюзия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Глубокая резцовая окклюзия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Глубокая резцовая </a:t>
            </a:r>
            <a:r>
              <a:rPr lang="ru-RU" dirty="0" err="1" smtClean="0">
                <a:solidFill>
                  <a:schemeClr val="bg1"/>
                </a:solidFill>
              </a:rPr>
              <a:t>дизокклюзия</a:t>
            </a:r>
            <a:endParaRPr lang="ru-RU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FF66CC"/>
                </a:solidFill>
              </a:rPr>
              <a:t>1.2.3. По </a:t>
            </a:r>
            <a:r>
              <a:rPr lang="ru-RU" dirty="0" err="1" smtClean="0">
                <a:solidFill>
                  <a:srgbClr val="FF66CC"/>
                </a:solidFill>
              </a:rPr>
              <a:t>трансверсали</a:t>
            </a:r>
            <a:r>
              <a:rPr lang="ru-RU" dirty="0" smtClean="0">
                <a:solidFill>
                  <a:srgbClr val="FF66CC"/>
                </a:solidFill>
              </a:rPr>
              <a:t>: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Трансверсальная</a:t>
            </a:r>
            <a:r>
              <a:rPr lang="ru-RU" dirty="0" smtClean="0">
                <a:solidFill>
                  <a:schemeClr val="bg1"/>
                </a:solidFill>
              </a:rPr>
              <a:t> резцовая окклюзия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Трансверсальная</a:t>
            </a:r>
            <a:r>
              <a:rPr lang="ru-RU" dirty="0" smtClean="0">
                <a:solidFill>
                  <a:schemeClr val="bg1"/>
                </a:solidFill>
              </a:rPr>
              <a:t> резцовая </a:t>
            </a:r>
            <a:r>
              <a:rPr lang="ru-RU" dirty="0" err="1" smtClean="0">
                <a:solidFill>
                  <a:schemeClr val="bg1"/>
                </a:solidFill>
              </a:rPr>
              <a:t>дизокклюзия</a:t>
            </a:r>
            <a:endParaRPr lang="ru-RU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ru-RU" dirty="0">
              <a:solidFill>
                <a:srgbClr val="FF66C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35719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66CC"/>
                </a:solidFill>
              </a:rPr>
              <a:t>1.2.1 По </a:t>
            </a:r>
            <a:r>
              <a:rPr lang="ru-RU" sz="3600" dirty="0" err="1" smtClean="0">
                <a:solidFill>
                  <a:srgbClr val="FF66CC"/>
                </a:solidFill>
              </a:rPr>
              <a:t>сагиттали</a:t>
            </a:r>
            <a:r>
              <a:rPr lang="ru-RU" sz="3600" dirty="0" smtClean="0">
                <a:solidFill>
                  <a:srgbClr val="FF66CC"/>
                </a:solidFill>
              </a:rPr>
              <a:t>:</a:t>
            </a:r>
            <a:br>
              <a:rPr lang="ru-RU" sz="3600" dirty="0" smtClean="0">
                <a:solidFill>
                  <a:srgbClr val="FF66CC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Сагиттальная резцовая </a:t>
            </a:r>
            <a:r>
              <a:rPr lang="ru-RU" sz="3600" dirty="0" err="1" smtClean="0">
                <a:solidFill>
                  <a:schemeClr val="bg1"/>
                </a:solidFill>
              </a:rPr>
              <a:t>дизокклюзия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/>
          <a:srcRect l="18164" t="16666" r="51953" b="37500"/>
          <a:stretch>
            <a:fillRect/>
          </a:stretch>
        </p:blipFill>
        <p:spPr bwMode="auto">
          <a:xfrm>
            <a:off x="1428728" y="1142984"/>
            <a:ext cx="6500858" cy="542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66CC"/>
                </a:solidFill>
              </a:rPr>
              <a:t>1.2.1 По </a:t>
            </a:r>
            <a:r>
              <a:rPr lang="ru-RU" sz="3200" dirty="0" err="1" smtClean="0">
                <a:solidFill>
                  <a:srgbClr val="FF66CC"/>
                </a:solidFill>
              </a:rPr>
              <a:t>сагиттали</a:t>
            </a:r>
            <a:r>
              <a:rPr lang="ru-RU" sz="3200" dirty="0" smtClean="0">
                <a:solidFill>
                  <a:srgbClr val="FF66CC"/>
                </a:solidFill>
              </a:rPr>
              <a:t>:</a:t>
            </a:r>
            <a:br>
              <a:rPr lang="ru-RU" sz="3200" dirty="0" smtClean="0">
                <a:solidFill>
                  <a:srgbClr val="FF66CC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обратная резцовая окклюзия</a:t>
            </a:r>
            <a:endParaRPr lang="ru-RU" sz="3200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19726" t="68750" r="54297" b="14931"/>
          <a:stretch>
            <a:fillRect/>
          </a:stretch>
        </p:blipFill>
        <p:spPr bwMode="auto">
          <a:xfrm>
            <a:off x="142844" y="1714488"/>
            <a:ext cx="878687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66CC"/>
                </a:solidFill>
              </a:rPr>
              <a:t>1.2.1 По </a:t>
            </a:r>
            <a:r>
              <a:rPr lang="ru-RU" sz="3200" dirty="0" err="1" smtClean="0">
                <a:solidFill>
                  <a:srgbClr val="FF66CC"/>
                </a:solidFill>
              </a:rPr>
              <a:t>сагиттали</a:t>
            </a:r>
            <a:r>
              <a:rPr lang="ru-RU" sz="3200" dirty="0" smtClean="0">
                <a:solidFill>
                  <a:srgbClr val="FF66CC"/>
                </a:solidFill>
              </a:rPr>
              <a:t>:</a:t>
            </a:r>
            <a:br>
              <a:rPr lang="ru-RU" sz="3200" dirty="0" smtClean="0">
                <a:solidFill>
                  <a:srgbClr val="FF66CC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обратная резцовая </a:t>
            </a:r>
            <a:r>
              <a:rPr lang="ru-RU" sz="3200" dirty="0" err="1" smtClean="0">
                <a:solidFill>
                  <a:schemeClr val="bg1"/>
                </a:solidFill>
              </a:rPr>
              <a:t>дизокклюзия</a:t>
            </a:r>
            <a:endParaRPr lang="ru-RU" sz="3200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 l="57400" t="16666" r="16664" b="65625"/>
          <a:stretch>
            <a:fillRect/>
          </a:stretch>
        </p:blipFill>
        <p:spPr bwMode="auto">
          <a:xfrm>
            <a:off x="214282" y="1928802"/>
            <a:ext cx="864268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ÐÐ°ÑÑÐ¸Ð½ÐºÐ¸ Ð¿Ð¾ Ð·Ð°Ð¿ÑÐ¾ÑÑ Ð¼ÐµÑÑÐ° Ð¿ÐµÑÑÐµÐºÑÐ¸Ð¾Ð½Ð¸ÑÑÐ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88533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66CC"/>
                </a:solidFill>
              </a:rPr>
              <a:t>1.2.2. По вертикали:</a:t>
            </a:r>
            <a:br>
              <a:rPr lang="ru-RU" sz="3200" dirty="0" smtClean="0">
                <a:solidFill>
                  <a:srgbClr val="FF66CC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Вертикальная резцовая </a:t>
            </a:r>
            <a:r>
              <a:rPr lang="ru-RU" sz="3200" dirty="0" err="1" smtClean="0">
                <a:solidFill>
                  <a:schemeClr val="bg1"/>
                </a:solidFill>
              </a:rPr>
              <a:t>дизокклюзия</a:t>
            </a: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endParaRPr lang="ru-RU" sz="3200" dirty="0"/>
          </a:p>
        </p:txBody>
      </p:sp>
      <p:pic>
        <p:nvPicPr>
          <p:cNvPr id="49154" name="Picture 2" descr="ÐÐ°ÑÑÐ¸Ð½ÐºÐ¸ Ð¿Ð¾ Ð·Ð°Ð¿ÑÐ¾ÑÑ Ð²ÐµÑÑÐ¸ÐºÐ°Ð»ÑÐ½Ð°Ñ ÑÐµÐ·ÑÐ¾Ð²Ð°Ñ Ð´Ð¸Ð·Ð¾ÐºÐºÐ»ÑÐ·Ð¸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643050"/>
            <a:ext cx="8143932" cy="407196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66CC"/>
                </a:solidFill>
              </a:rPr>
              <a:t>1.2.2. По вертикали:</a:t>
            </a:r>
            <a:br>
              <a:rPr lang="ru-RU" dirty="0" smtClean="0">
                <a:solidFill>
                  <a:srgbClr val="FF66CC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Прямая резцовая окклюзия</a:t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/>
          </a:p>
        </p:txBody>
      </p:sp>
      <p:pic>
        <p:nvPicPr>
          <p:cNvPr id="48130" name="Picture 2" descr="ÐÐ°ÑÑÐ¸Ð½ÐºÐ¸ Ð¿Ð¾ Ð·Ð°Ð¿ÑÐ¾ÑÑ Ð¿ÑÑÐ¼Ð°Ñ ÑÐµÐ·ÑÐ¾Ð²Ð°Ñ Ð´Ð¸Ð·Ð¾ÐºÐºÐ»ÑÐ·Ð¸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214422"/>
            <a:ext cx="7000924" cy="525847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66CC"/>
                </a:solidFill>
              </a:rPr>
              <a:t>1.2.2. По вертикали:</a:t>
            </a:r>
            <a:br>
              <a:rPr lang="ru-RU" dirty="0" smtClean="0">
                <a:solidFill>
                  <a:srgbClr val="FF66CC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Глубокая резцовая окклюзия</a:t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/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/>
          <a:srcRect l="19336" t="32292" r="51367" b="34375"/>
          <a:stretch>
            <a:fillRect/>
          </a:stretch>
        </p:blipFill>
        <p:spPr bwMode="auto">
          <a:xfrm>
            <a:off x="785786" y="1363014"/>
            <a:ext cx="8045704" cy="51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66CC"/>
                </a:solidFill>
              </a:rPr>
              <a:t>1.2.2. По вертикали:</a:t>
            </a:r>
            <a:br>
              <a:rPr lang="ru-RU" dirty="0" smtClean="0">
                <a:solidFill>
                  <a:srgbClr val="FF66CC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Глубокая резцовая </a:t>
            </a:r>
            <a:r>
              <a:rPr lang="ru-RU" dirty="0" err="1" smtClean="0">
                <a:solidFill>
                  <a:schemeClr val="bg1"/>
                </a:solidFill>
              </a:rPr>
              <a:t>дизокклюзия</a:t>
            </a:r>
            <a:endParaRPr lang="ru-RU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 l="19656" t="67708" r="53631" b="14584"/>
          <a:stretch>
            <a:fillRect/>
          </a:stretch>
        </p:blipFill>
        <p:spPr bwMode="auto">
          <a:xfrm>
            <a:off x="285720" y="1714488"/>
            <a:ext cx="864399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66CC"/>
                </a:solidFill>
              </a:rPr>
              <a:t/>
            </a:r>
            <a:br>
              <a:rPr lang="ru-RU" dirty="0" smtClean="0">
                <a:solidFill>
                  <a:srgbClr val="FF66CC"/>
                </a:solidFill>
              </a:rPr>
            </a:br>
            <a:r>
              <a:rPr lang="ru-RU" dirty="0" smtClean="0">
                <a:solidFill>
                  <a:srgbClr val="FF66CC"/>
                </a:solidFill>
              </a:rPr>
              <a:t>1.2.3. По </a:t>
            </a:r>
            <a:r>
              <a:rPr lang="ru-RU" dirty="0" err="1" smtClean="0">
                <a:solidFill>
                  <a:srgbClr val="FF66CC"/>
                </a:solidFill>
              </a:rPr>
              <a:t>трансверсали</a:t>
            </a:r>
            <a:r>
              <a:rPr lang="ru-RU" dirty="0" smtClean="0">
                <a:solidFill>
                  <a:srgbClr val="FF66CC"/>
                </a:solidFill>
              </a:rPr>
              <a:t>:</a:t>
            </a:r>
            <a:br>
              <a:rPr lang="ru-RU" dirty="0" smtClean="0">
                <a:solidFill>
                  <a:srgbClr val="FF66CC"/>
                </a:solidFill>
              </a:rPr>
            </a:br>
            <a:r>
              <a:rPr lang="ru-RU" dirty="0" err="1" smtClean="0">
                <a:solidFill>
                  <a:schemeClr val="bg1"/>
                </a:solidFill>
              </a:rPr>
              <a:t>Трансверсальная</a:t>
            </a:r>
            <a:r>
              <a:rPr lang="ru-RU" dirty="0" smtClean="0">
                <a:solidFill>
                  <a:schemeClr val="bg1"/>
                </a:solidFill>
              </a:rPr>
              <a:t> резцовая окклюзия</a:t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 l="22851" t="34375" r="50196" b="33333"/>
          <a:stretch>
            <a:fillRect/>
          </a:stretch>
        </p:blipFill>
        <p:spPr bwMode="auto">
          <a:xfrm>
            <a:off x="1214414" y="1714488"/>
            <a:ext cx="7040100" cy="474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66CC"/>
                </a:solidFill>
              </a:rPr>
              <a:t/>
            </a:r>
            <a:br>
              <a:rPr lang="ru-RU" dirty="0" smtClean="0">
                <a:solidFill>
                  <a:srgbClr val="FF66CC"/>
                </a:solidFill>
              </a:rPr>
            </a:br>
            <a:r>
              <a:rPr lang="ru-RU" sz="4000" dirty="0" smtClean="0">
                <a:solidFill>
                  <a:srgbClr val="FF66CC"/>
                </a:solidFill>
              </a:rPr>
              <a:t>1.2.3. По </a:t>
            </a:r>
            <a:r>
              <a:rPr lang="ru-RU" sz="4000" dirty="0" err="1" smtClean="0">
                <a:solidFill>
                  <a:srgbClr val="FF66CC"/>
                </a:solidFill>
              </a:rPr>
              <a:t>трансверсали</a:t>
            </a:r>
            <a:r>
              <a:rPr lang="ru-RU" sz="4000" dirty="0" smtClean="0">
                <a:solidFill>
                  <a:srgbClr val="FF66CC"/>
                </a:solidFill>
              </a:rPr>
              <a:t>:</a:t>
            </a:r>
            <a:br>
              <a:rPr lang="ru-RU" sz="4000" dirty="0" smtClean="0">
                <a:solidFill>
                  <a:srgbClr val="FF66CC"/>
                </a:solidFill>
              </a:rPr>
            </a:br>
            <a:r>
              <a:rPr lang="ru-RU" sz="4000" dirty="0" err="1" smtClean="0">
                <a:solidFill>
                  <a:schemeClr val="bg1"/>
                </a:solidFill>
              </a:rPr>
              <a:t>Трансверсальная</a:t>
            </a:r>
            <a:r>
              <a:rPr lang="ru-RU" sz="4000" dirty="0" smtClean="0">
                <a:solidFill>
                  <a:schemeClr val="bg1"/>
                </a:solidFill>
              </a:rPr>
              <a:t> резцовая </a:t>
            </a:r>
            <a:r>
              <a:rPr lang="ru-RU" sz="4000" dirty="0" err="1" smtClean="0">
                <a:solidFill>
                  <a:schemeClr val="bg1"/>
                </a:solidFill>
              </a:rPr>
              <a:t>дизокклюзия</a:t>
            </a:r>
            <a:endParaRPr lang="ru-RU" sz="4000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 l="23229" t="69792" r="51157" b="13765"/>
          <a:stretch>
            <a:fillRect/>
          </a:stretch>
        </p:blipFill>
        <p:spPr bwMode="auto">
          <a:xfrm>
            <a:off x="357158" y="1928802"/>
            <a:ext cx="8506617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II.</a:t>
            </a:r>
            <a:r>
              <a:rPr lang="ru-RU" sz="5400" dirty="0" smtClean="0">
                <a:solidFill>
                  <a:srgbClr val="FF0000"/>
                </a:solidFill>
              </a:rPr>
              <a:t> </a:t>
            </a:r>
            <a:r>
              <a:rPr lang="ru-RU" sz="5400" dirty="0" smtClean="0">
                <a:solidFill>
                  <a:schemeClr val="bg1"/>
                </a:solidFill>
              </a:rPr>
              <a:t>Аномалии окклюзии </a:t>
            </a:r>
            <a:r>
              <a:rPr lang="ru-RU" sz="5400" i="1" dirty="0" smtClean="0">
                <a:solidFill>
                  <a:schemeClr val="bg1"/>
                </a:solidFill>
              </a:rPr>
              <a:t>пар зубов-антагонистов</a:t>
            </a:r>
            <a:br>
              <a:rPr lang="ru-RU" sz="5400" i="1" dirty="0" smtClean="0">
                <a:solidFill>
                  <a:schemeClr val="bg1"/>
                </a:solidFill>
              </a:rPr>
            </a:b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07167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6000" dirty="0" smtClean="0">
                <a:solidFill>
                  <a:srgbClr val="FF66CC"/>
                </a:solidFill>
              </a:rPr>
              <a:t>2.1</a:t>
            </a:r>
            <a:r>
              <a:rPr lang="ru-RU" sz="6000" dirty="0" smtClean="0">
                <a:solidFill>
                  <a:srgbClr val="FF66CC"/>
                </a:solidFill>
              </a:rPr>
              <a:t>.</a:t>
            </a:r>
            <a:r>
              <a:rPr lang="en-US" sz="6000" dirty="0" smtClean="0">
                <a:solidFill>
                  <a:srgbClr val="FF66CC"/>
                </a:solidFill>
              </a:rPr>
              <a:t> </a:t>
            </a:r>
            <a:r>
              <a:rPr lang="ru-RU" sz="6000" dirty="0" smtClean="0">
                <a:solidFill>
                  <a:srgbClr val="FF66CC"/>
                </a:solidFill>
              </a:rPr>
              <a:t>По </a:t>
            </a:r>
            <a:r>
              <a:rPr lang="ru-RU" sz="6000" dirty="0" err="1" smtClean="0">
                <a:solidFill>
                  <a:srgbClr val="FF66CC"/>
                </a:solidFill>
              </a:rPr>
              <a:t>сагиттали</a:t>
            </a:r>
            <a:endParaRPr lang="ru-RU" sz="6000" dirty="0" smtClean="0">
              <a:solidFill>
                <a:srgbClr val="FF66CC"/>
              </a:solidFill>
            </a:endParaRPr>
          </a:p>
          <a:p>
            <a:pPr>
              <a:buNone/>
            </a:pPr>
            <a:r>
              <a:rPr lang="ru-RU" sz="6000" dirty="0" smtClean="0">
                <a:solidFill>
                  <a:srgbClr val="FF66CC"/>
                </a:solidFill>
              </a:rPr>
              <a:t>2.2. По вертикали</a:t>
            </a:r>
          </a:p>
          <a:p>
            <a:pPr>
              <a:buNone/>
            </a:pPr>
            <a:r>
              <a:rPr lang="ru-RU" sz="6000" dirty="0" smtClean="0">
                <a:solidFill>
                  <a:srgbClr val="FF66CC"/>
                </a:solidFill>
              </a:rPr>
              <a:t>2.3. По </a:t>
            </a:r>
            <a:r>
              <a:rPr lang="ru-RU" sz="6000" dirty="0" err="1" smtClean="0">
                <a:solidFill>
                  <a:srgbClr val="FF66CC"/>
                </a:solidFill>
              </a:rPr>
              <a:t>трансверсали</a:t>
            </a:r>
            <a:endParaRPr lang="ru-RU" sz="6000" dirty="0">
              <a:solidFill>
                <a:srgbClr val="FF66C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Методы исследования детей с зубочелюстными аномалиями: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43340" y="3000372"/>
            <a:ext cx="500066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3600" b="1" dirty="0" smtClean="0"/>
              <a:t>Антропометрические</a:t>
            </a:r>
          </a:p>
          <a:p>
            <a:pPr>
              <a:buFont typeface="Wingdings" pitchFamily="2" charset="2"/>
              <a:buChar char="ü"/>
            </a:pPr>
            <a:r>
              <a:rPr lang="ru-RU" sz="3600" b="1" dirty="0" smtClean="0"/>
              <a:t>Биометрические</a:t>
            </a:r>
          </a:p>
          <a:p>
            <a:pPr>
              <a:buFont typeface="Wingdings" pitchFamily="2" charset="2"/>
              <a:buChar char="ü"/>
            </a:pPr>
            <a:r>
              <a:rPr lang="ru-RU" sz="3600" b="1" dirty="0" smtClean="0"/>
              <a:t>Рентгенологические </a:t>
            </a:r>
            <a:endParaRPr lang="ru-RU" sz="3600" b="1" dirty="0"/>
          </a:p>
        </p:txBody>
      </p:sp>
      <p:pic>
        <p:nvPicPr>
          <p:cNvPr id="52226" name="Picture 2" descr="http://ecolos-rt.ru/wp-content/uploads/2015/11/stick_figure_search_clues_anim_500_clr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0098" y="-142900"/>
            <a:ext cx="4857784" cy="647704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62"/>
          </a:xfrm>
        </p:spPr>
        <p:txBody>
          <a:bodyPr>
            <a:normAutofit/>
          </a:bodyPr>
          <a:lstStyle/>
          <a:p>
            <a:r>
              <a:rPr lang="ru-RU" sz="3600" b="1" i="1" dirty="0" smtClean="0"/>
              <a:t>Антропометрические исследования</a:t>
            </a:r>
            <a:endParaRPr lang="ru-RU" sz="36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/>
          <a:srcRect l="25781" t="20833" r="44922" b="45833"/>
          <a:stretch>
            <a:fillRect/>
          </a:stretch>
        </p:blipFill>
        <p:spPr bwMode="auto">
          <a:xfrm>
            <a:off x="-343822" y="785794"/>
            <a:ext cx="9487822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i="1" dirty="0" smtClean="0"/>
              <a:t>Форма головы</a:t>
            </a:r>
            <a:br>
              <a:rPr lang="ru-RU" i="1" dirty="0" smtClean="0"/>
            </a:br>
            <a:r>
              <a:rPr lang="ru-RU" i="1" dirty="0" smtClean="0"/>
              <a:t>(поперечно-продольный индекс)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/>
              <a:t>Ширина головы</a:t>
            </a:r>
          </a:p>
          <a:p>
            <a:pPr>
              <a:buNone/>
            </a:pPr>
            <a:r>
              <a:rPr lang="ru-RU" b="1" dirty="0" smtClean="0"/>
              <a:t>Длина головы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/>
              <a:t>Если                  </a:t>
            </a:r>
            <a:r>
              <a:rPr lang="en-US" b="1" dirty="0" smtClean="0"/>
              <a:t>&lt;</a:t>
            </a:r>
            <a:r>
              <a:rPr lang="ru-RU" b="1" dirty="0" smtClean="0"/>
              <a:t>  </a:t>
            </a:r>
            <a:r>
              <a:rPr lang="en-US" b="1" dirty="0" smtClean="0"/>
              <a:t>75,9 – </a:t>
            </a:r>
            <a:r>
              <a:rPr lang="ru-RU" b="1" dirty="0" smtClean="0"/>
              <a:t>долихоцефал</a:t>
            </a:r>
          </a:p>
          <a:p>
            <a:pPr>
              <a:buNone/>
            </a:pPr>
            <a:r>
              <a:rPr lang="ru-RU" b="1" dirty="0" smtClean="0"/>
              <a:t>Если                  = 76,0 – 80,9 – мезоцефал</a:t>
            </a:r>
          </a:p>
          <a:p>
            <a:pPr>
              <a:buNone/>
            </a:pPr>
            <a:r>
              <a:rPr lang="ru-RU" b="1" dirty="0" smtClean="0"/>
              <a:t>Если                  = 81,0 – 85,4 – брахицефал</a:t>
            </a:r>
          </a:p>
          <a:p>
            <a:pPr>
              <a:buNone/>
            </a:pPr>
            <a:r>
              <a:rPr lang="ru-RU" b="1" dirty="0" smtClean="0"/>
              <a:t>Если                  = 85,5 и более – </a:t>
            </a:r>
          </a:p>
          <a:p>
            <a:pPr>
              <a:buNone/>
            </a:pPr>
            <a:r>
              <a:rPr lang="ru-RU" b="1" dirty="0" err="1" smtClean="0"/>
              <a:t>гипербрахицефал</a:t>
            </a:r>
            <a:endParaRPr lang="ru-RU" b="1" dirty="0" smtClean="0"/>
          </a:p>
          <a:p>
            <a:pPr>
              <a:buNone/>
            </a:pPr>
            <a:endParaRPr lang="ru-RU" b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1472" y="2214554"/>
            <a:ext cx="285752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Умножение 5"/>
          <p:cNvSpPr/>
          <p:nvPr/>
        </p:nvSpPr>
        <p:spPr>
          <a:xfrm>
            <a:off x="3571868" y="1928802"/>
            <a:ext cx="500066" cy="500066"/>
          </a:xfrm>
          <a:prstGeom prst="mathMultiply">
            <a:avLst/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143372" y="1714488"/>
            <a:ext cx="1237839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00CC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100</a:t>
            </a:r>
            <a:endParaRPr lang="ru-RU" sz="5400" b="1" cap="none" spc="0" dirty="0">
              <a:ln w="17780" cmpd="sng">
                <a:solidFill>
                  <a:srgbClr val="00CC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Равно 7"/>
          <p:cNvSpPr/>
          <p:nvPr/>
        </p:nvSpPr>
        <p:spPr>
          <a:xfrm>
            <a:off x="5286380" y="2000240"/>
            <a:ext cx="714380" cy="357190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5-конечная звезда 8"/>
          <p:cNvSpPr/>
          <p:nvPr/>
        </p:nvSpPr>
        <p:spPr>
          <a:xfrm>
            <a:off x="6072198" y="1643050"/>
            <a:ext cx="1143008" cy="8572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1857356" y="3071810"/>
            <a:ext cx="714380" cy="57150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1857356" y="3643314"/>
            <a:ext cx="714380" cy="57150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1857356" y="4143380"/>
            <a:ext cx="714380" cy="57150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1857356" y="4643446"/>
            <a:ext cx="714380" cy="57150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43042" y="571480"/>
            <a:ext cx="6357982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Что </a:t>
            </a:r>
          </a:p>
          <a:p>
            <a:pPr algn="ctr"/>
            <a:r>
              <a:rPr lang="ru-RU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объединяет </a:t>
            </a:r>
          </a:p>
          <a:p>
            <a:pPr algn="ctr"/>
            <a:r>
              <a:rPr lang="ru-RU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эти картинки?</a:t>
            </a:r>
            <a:endParaRPr lang="ru-RU" sz="8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tx2">
                    <a:lumMod val="50000"/>
                    <a:alpha val="6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i="1" dirty="0" smtClean="0"/>
              <a:t>Морфологический лицевой индекс </a:t>
            </a:r>
            <a:r>
              <a:rPr lang="en-US" i="1" dirty="0" smtClean="0"/>
              <a:t>Izard (IFM)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4810" y="3857628"/>
            <a:ext cx="4786346" cy="22685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104 и более – узкое лицо</a:t>
            </a:r>
          </a:p>
          <a:p>
            <a:pPr>
              <a:buNone/>
            </a:pPr>
            <a:r>
              <a:rPr lang="ru-RU" b="1" dirty="0" smtClean="0"/>
              <a:t>97 -103 - среднее лицо</a:t>
            </a:r>
          </a:p>
          <a:p>
            <a:pPr>
              <a:buNone/>
            </a:pPr>
            <a:r>
              <a:rPr lang="ru-RU" b="1" dirty="0" smtClean="0"/>
              <a:t>96 и меньше – широкое лицо</a:t>
            </a:r>
          </a:p>
        </p:txBody>
      </p:sp>
      <p:pic>
        <p:nvPicPr>
          <p:cNvPr id="9218" name="Picture 2" descr="ÐÐ°ÑÑÐ¸Ð½ÐºÐ¸ Ð¿Ð¾ Ð·Ð°Ð¿ÑÐ¾ÑÑ Ð¸Ð½Ð´ÐµÐºÑ Ð¿Ð¾ Ð¸Ð·Ð°ÑÑ"/>
          <p:cNvPicPr>
            <a:picLocks noChangeAspect="1" noChangeArrowheads="1"/>
          </p:cNvPicPr>
          <p:nvPr/>
        </p:nvPicPr>
        <p:blipFill>
          <a:blip r:embed="rId2"/>
          <a:srcRect r="9248"/>
          <a:stretch>
            <a:fillRect/>
          </a:stretch>
        </p:blipFill>
        <p:spPr bwMode="auto">
          <a:xfrm>
            <a:off x="4214810" y="2000240"/>
            <a:ext cx="4786346" cy="157163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 l="25195" t="59455" r="62500" b="14583"/>
          <a:stretch>
            <a:fillRect/>
          </a:stretch>
        </p:blipFill>
        <p:spPr bwMode="auto">
          <a:xfrm>
            <a:off x="285720" y="2000240"/>
            <a:ext cx="3714776" cy="424545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ÐÐ°ÑÑÐ¸Ð½ÐºÐ¸ Ð¿Ð¾ Ð·Ð°Ð¿ÑÐ¾ÑÑ ÑÐ¸Ð¿Ñ Ð¿ÑÐ¾ÑÐ¸Ð»Ñ Ð²Ð¾Ð³Ð½ÑÑÑÐ¹ Ð²ÑÐ¿ÑÐºÐ»ÑÐ¹"/>
          <p:cNvPicPr>
            <a:picLocks noChangeAspect="1" noChangeArrowheads="1"/>
          </p:cNvPicPr>
          <p:nvPr/>
        </p:nvPicPr>
        <p:blipFill>
          <a:blip r:embed="rId2"/>
          <a:srcRect l="-746" t="3690"/>
          <a:stretch>
            <a:fillRect/>
          </a:stretch>
        </p:blipFill>
        <p:spPr bwMode="auto">
          <a:xfrm>
            <a:off x="-285784" y="-600074"/>
            <a:ext cx="9644063" cy="745807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928710"/>
          </a:xfrm>
        </p:spPr>
        <p:txBody>
          <a:bodyPr/>
          <a:lstStyle/>
          <a:p>
            <a:r>
              <a:rPr lang="ru-RU" b="1" i="1" dirty="0" smtClean="0"/>
              <a:t>Биометрические исследования</a:t>
            </a:r>
            <a:endParaRPr lang="ru-RU" b="1" i="1" dirty="0"/>
          </a:p>
        </p:txBody>
      </p:sp>
      <p:pic>
        <p:nvPicPr>
          <p:cNvPr id="717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1357298"/>
            <a:ext cx="9768012" cy="471490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14282" y="3929066"/>
            <a:ext cx="8429684" cy="20002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2071678"/>
            <a:ext cx="8429684" cy="14287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96908"/>
          </a:xfrm>
        </p:spPr>
        <p:txBody>
          <a:bodyPr/>
          <a:lstStyle/>
          <a:p>
            <a:r>
              <a:rPr lang="ru-RU" b="1" dirty="0" smtClean="0"/>
              <a:t>Метод </a:t>
            </a:r>
            <a:r>
              <a:rPr lang="ru-RU" b="1" dirty="0" err="1" smtClean="0"/>
              <a:t>Пона</a:t>
            </a:r>
            <a:r>
              <a:rPr lang="ru-RU" b="1" dirty="0" smtClean="0"/>
              <a:t> — </a:t>
            </a:r>
            <a:r>
              <a:rPr lang="ru-RU" b="1" dirty="0" err="1" smtClean="0"/>
              <a:t>Линдера</a:t>
            </a:r>
            <a:r>
              <a:rPr lang="ru-RU" b="1" dirty="0" smtClean="0"/>
              <a:t> — </a:t>
            </a:r>
            <a:r>
              <a:rPr lang="ru-RU" b="1" dirty="0" err="1" smtClean="0"/>
              <a:t>Харта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214422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000" dirty="0" smtClean="0"/>
              <a:t>Метод используется для определения ширины зубных рядов у детей в сменном и  постоянном прикусе.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Сумма ширины четырех резцов × 100</a:t>
            </a:r>
          </a:p>
          <a:p>
            <a:pPr>
              <a:buNone/>
            </a:pPr>
            <a:r>
              <a:rPr lang="ru-RU" sz="2000" dirty="0" smtClean="0"/>
              <a:t>                         </a:t>
            </a:r>
          </a:p>
          <a:p>
            <a:pPr>
              <a:buNone/>
            </a:pPr>
            <a:r>
              <a:rPr lang="ru-RU" sz="2000" b="1" dirty="0" smtClean="0"/>
              <a:t>                            </a:t>
            </a:r>
            <a:r>
              <a:rPr lang="ru-RU" sz="4800" b="1" dirty="0" smtClean="0"/>
              <a:t>80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2000" dirty="0" smtClean="0"/>
              <a:t>Сумма ширины четырех резцов </a:t>
            </a:r>
            <a:r>
              <a:rPr lang="ru-RU" sz="2000" dirty="0" err="1" smtClean="0"/>
              <a:t>х</a:t>
            </a:r>
            <a:r>
              <a:rPr lang="ru-RU" sz="2000" dirty="0" smtClean="0"/>
              <a:t> 100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                  </a:t>
            </a:r>
          </a:p>
          <a:p>
            <a:pPr>
              <a:buNone/>
            </a:pPr>
            <a:r>
              <a:rPr lang="ru-RU" sz="2000" b="1" dirty="0" smtClean="0"/>
              <a:t>                           </a:t>
            </a:r>
            <a:r>
              <a:rPr lang="ru-RU" sz="4800" b="1" dirty="0" smtClean="0"/>
              <a:t>64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28596" y="2857496"/>
            <a:ext cx="4143404" cy="15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643438" y="2643182"/>
          <a:ext cx="4000528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7190"/>
                <a:gridCol w="3643338"/>
              </a:tblGrid>
              <a:tr h="640080">
                <a:tc>
                  <a:txBody>
                    <a:bodyPr/>
                    <a:lstStyle/>
                    <a:p>
                      <a:r>
                        <a:rPr lang="ru-RU" dirty="0" smtClean="0"/>
                        <a:t>=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Расстояние между </a:t>
                      </a:r>
                      <a:r>
                        <a:rPr lang="ru-RU" sz="2400" b="1" dirty="0" smtClean="0"/>
                        <a:t>первыми </a:t>
                      </a:r>
                      <a:r>
                        <a:rPr lang="ru-RU" sz="2400" b="1" dirty="0" err="1" smtClean="0"/>
                        <a:t>премолярами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>
            <a:off x="428596" y="4643446"/>
            <a:ext cx="4143404" cy="15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643438" y="4429132"/>
          <a:ext cx="4000528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7190"/>
                <a:gridCol w="3643338"/>
              </a:tblGrid>
              <a:tr h="640080">
                <a:tc>
                  <a:txBody>
                    <a:bodyPr/>
                    <a:lstStyle/>
                    <a:p>
                      <a:r>
                        <a:rPr lang="ru-RU" dirty="0" smtClean="0"/>
                        <a:t>=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Расстояние между </a:t>
                      </a:r>
                      <a:r>
                        <a:rPr lang="ru-RU" sz="2400" b="1" dirty="0" smtClean="0"/>
                        <a:t>первыми молярами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 l="27539" t="34375" r="44922" b="44509"/>
          <a:stretch>
            <a:fillRect/>
          </a:stretch>
        </p:blipFill>
        <p:spPr bwMode="auto">
          <a:xfrm>
            <a:off x="357158" y="642918"/>
            <a:ext cx="856785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</a:rPr>
              <a:t>Измерительные точки для изучения моделей челюстей</a:t>
            </a:r>
            <a:endParaRPr lang="ru-RU" sz="2800" b="1" dirty="0">
              <a:solidFill>
                <a:srgbClr val="008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85720" y="4214818"/>
            <a:ext cx="8572560" cy="2482849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Измерительными точками на </a:t>
            </a:r>
            <a:r>
              <a:rPr lang="ru-RU" sz="5100" dirty="0" smtClean="0">
                <a:solidFill>
                  <a:srgbClr val="C00000"/>
                </a:solidFill>
              </a:rPr>
              <a:t>в.ч. </a:t>
            </a:r>
            <a:r>
              <a:rPr lang="ru-RU" dirty="0" smtClean="0"/>
              <a:t>являются: </a:t>
            </a:r>
            <a:r>
              <a:rPr lang="ru-RU" u="sng" dirty="0" smtClean="0"/>
              <a:t>середина продольных </a:t>
            </a:r>
            <a:r>
              <a:rPr lang="ru-RU" u="sng" dirty="0" err="1" smtClean="0"/>
              <a:t>фиссур</a:t>
            </a:r>
            <a:r>
              <a:rPr lang="ru-RU" u="sng" dirty="0" smtClean="0"/>
              <a:t> первых </a:t>
            </a:r>
            <a:r>
              <a:rPr lang="ru-RU" u="sng" dirty="0" err="1" smtClean="0"/>
              <a:t>премоляров</a:t>
            </a:r>
            <a:r>
              <a:rPr lang="ru-RU" dirty="0" smtClean="0"/>
              <a:t> и </a:t>
            </a:r>
            <a:r>
              <a:rPr lang="ru-RU" u="sng" dirty="0" smtClean="0"/>
              <a:t>передняя точка пересечения продольных и поперечных </a:t>
            </a:r>
            <a:r>
              <a:rPr lang="ru-RU" u="sng" dirty="0" err="1" smtClean="0"/>
              <a:t>фиссур</a:t>
            </a:r>
            <a:r>
              <a:rPr lang="ru-RU" u="sng" dirty="0" smtClean="0"/>
              <a:t> первых моляров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Измерительные точки на </a:t>
            </a:r>
            <a:r>
              <a:rPr lang="ru-RU" sz="5100" dirty="0" smtClean="0">
                <a:solidFill>
                  <a:srgbClr val="0070C0"/>
                </a:solidFill>
              </a:rPr>
              <a:t>н.ч.</a:t>
            </a:r>
            <a:r>
              <a:rPr lang="ru-RU" dirty="0" smtClean="0"/>
              <a:t> — </a:t>
            </a:r>
            <a:r>
              <a:rPr lang="ru-RU" u="sng" dirty="0" smtClean="0"/>
              <a:t>дистальная точка первого </a:t>
            </a:r>
            <a:r>
              <a:rPr lang="ru-RU" u="sng" dirty="0" err="1" smtClean="0"/>
              <a:t>премоляра</a:t>
            </a:r>
            <a:r>
              <a:rPr lang="ru-RU" u="sng" dirty="0" smtClean="0"/>
              <a:t>, соприкасающаяся со вторым </a:t>
            </a:r>
            <a:r>
              <a:rPr lang="ru-RU" u="sng" dirty="0" err="1" smtClean="0"/>
              <a:t>премоляром</a:t>
            </a:r>
            <a:r>
              <a:rPr lang="ru-RU" u="sng" dirty="0" smtClean="0"/>
              <a:t> (точка между </a:t>
            </a:r>
            <a:r>
              <a:rPr lang="ru-RU" u="sng" dirty="0" err="1" smtClean="0"/>
              <a:t>премолярами</a:t>
            </a:r>
            <a:r>
              <a:rPr lang="ru-RU" u="sng" dirty="0" smtClean="0"/>
              <a:t>), </a:t>
            </a:r>
            <a:r>
              <a:rPr lang="ru-RU" dirty="0" smtClean="0"/>
              <a:t>и </a:t>
            </a:r>
            <a:r>
              <a:rPr lang="ru-RU" u="sng" dirty="0" smtClean="0"/>
              <a:t>срединная точка на вестибулярной поверхности или дистально-щечный бугор </a:t>
            </a:r>
            <a:r>
              <a:rPr lang="ru-RU" u="sng" smtClean="0"/>
              <a:t>первого моляра</a:t>
            </a:r>
            <a:endParaRPr lang="ru-RU" u="sng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58204" cy="578647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Немецкие </a:t>
            </a:r>
            <a:r>
              <a:rPr lang="ru-RU" dirty="0" err="1" smtClean="0"/>
              <a:t>ортодонты</a:t>
            </a:r>
            <a:r>
              <a:rPr lang="ru-RU" dirty="0" smtClean="0"/>
              <a:t> </a:t>
            </a:r>
            <a:r>
              <a:rPr lang="ru-RU" dirty="0" err="1" smtClean="0"/>
              <a:t>Линдер</a:t>
            </a:r>
            <a:r>
              <a:rPr lang="ru-RU" dirty="0" smtClean="0"/>
              <a:t> и </a:t>
            </a:r>
            <a:r>
              <a:rPr lang="ru-RU" dirty="0" err="1" smtClean="0"/>
              <a:t>Харт</a:t>
            </a:r>
            <a:r>
              <a:rPr lang="ru-RU" dirty="0" smtClean="0"/>
              <a:t> проверили данные </a:t>
            </a:r>
            <a:r>
              <a:rPr lang="ru-RU" dirty="0" err="1" smtClean="0"/>
              <a:t>Пона</a:t>
            </a:r>
            <a:r>
              <a:rPr lang="ru-RU" dirty="0" smtClean="0"/>
              <a:t> и установили, что она не может быть применима при обследовании немецких детей в силу влияния расовых особенностей. К аналогичному выводу пришла Н. Г. </a:t>
            </a:r>
            <a:r>
              <a:rPr lang="ru-RU" dirty="0" err="1" smtClean="0"/>
              <a:t>Снагина</a:t>
            </a:r>
            <a:r>
              <a:rPr lang="ru-RU" dirty="0" smtClean="0"/>
              <a:t> при обследовании детей русской национальности, поэтому указанные авторы предлагают вместо предложенных </a:t>
            </a:r>
            <a:r>
              <a:rPr lang="ru-RU" dirty="0" err="1" smtClean="0"/>
              <a:t>Поном</a:t>
            </a:r>
            <a:r>
              <a:rPr lang="ru-RU" dirty="0" smtClean="0"/>
              <a:t> коэффициентов 80 и 64 пользоваться коэффициентами </a:t>
            </a:r>
            <a:r>
              <a:rPr lang="ru-RU" sz="5400" dirty="0" smtClean="0">
                <a:solidFill>
                  <a:schemeClr val="accent6">
                    <a:lumMod val="75000"/>
                  </a:schemeClr>
                </a:solidFill>
              </a:rPr>
              <a:t>85</a:t>
            </a:r>
            <a:r>
              <a:rPr lang="ru-RU" dirty="0" smtClean="0"/>
              <a:t> и </a:t>
            </a:r>
            <a:r>
              <a:rPr lang="ru-RU" sz="5400" dirty="0" smtClean="0">
                <a:solidFill>
                  <a:srgbClr val="92D050"/>
                </a:solidFill>
              </a:rPr>
              <a:t>65</a:t>
            </a:r>
            <a:endParaRPr lang="ru-RU" sz="54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 r="15278"/>
          <a:stretch>
            <a:fillRect/>
          </a:stretch>
        </p:blipFill>
        <p:spPr bwMode="auto">
          <a:xfrm>
            <a:off x="4786314" y="3000347"/>
            <a:ext cx="4357686" cy="3857652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00034" y="285729"/>
            <a:ext cx="8186766" cy="300039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Оценить полученные результаты: если при тесном положении передних зубов сужение зубного ряда в области </a:t>
            </a:r>
            <a:r>
              <a:rPr lang="ru-RU" dirty="0" err="1" smtClean="0"/>
              <a:t>премоляров</a:t>
            </a:r>
            <a:r>
              <a:rPr lang="ru-RU" dirty="0" smtClean="0"/>
              <a:t> и моляров больше </a:t>
            </a:r>
            <a:r>
              <a:rPr lang="ru-RU" sz="6000" dirty="0" smtClean="0">
                <a:solidFill>
                  <a:schemeClr val="accent1">
                    <a:lumMod val="75000"/>
                  </a:schemeClr>
                </a:solidFill>
              </a:rPr>
              <a:t>6 мм</a:t>
            </a:r>
            <a:r>
              <a:rPr lang="ru-RU" dirty="0" smtClean="0"/>
              <a:t>, показано удаление отдельных зубов.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142900"/>
            <a:ext cx="8229600" cy="1143000"/>
          </a:xfrm>
        </p:spPr>
        <p:txBody>
          <a:bodyPr/>
          <a:lstStyle/>
          <a:p>
            <a:r>
              <a:rPr lang="ru-RU" smtClean="0"/>
              <a:t>Метод Коркхауза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321468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468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/>
          <a:srcRect l="29297" t="46875" r="58398" b="34375"/>
          <a:stretch>
            <a:fillRect/>
          </a:stretch>
        </p:blipFill>
        <p:spPr bwMode="auto">
          <a:xfrm>
            <a:off x="214282" y="1571612"/>
            <a:ext cx="508400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5143504" y="928670"/>
          <a:ext cx="3786214" cy="56607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6214"/>
              </a:tblGrid>
              <a:tr h="5660710">
                <a:tc>
                  <a:txBody>
                    <a:bodyPr/>
                    <a:lstStyle/>
                    <a:p>
                      <a:r>
                        <a:rPr lang="ru-RU" sz="18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Алгоритм измерения модели верхней челюсти по методу </a:t>
                      </a:r>
                      <a:r>
                        <a:rPr lang="ru-RU" sz="18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Коркхауза</a:t>
                      </a:r>
                      <a:r>
                        <a:rPr lang="ru-RU" sz="18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Определить сумму ширины четырех резцов.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Определить длину переднего отрезка зубной дуги. Для этого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модели соединить точки </a:t>
                      </a:r>
                      <a:r>
                        <a:rPr lang="ru-RU" sz="1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Пона</a:t>
                      </a: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на </a:t>
                      </a:r>
                      <a:r>
                        <a:rPr lang="ru-RU" sz="1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премолярах</a:t>
                      </a: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положив на них линейку. Опустить перпендикуляр от контактной точки между резцами на линию, соединяющую точки на </a:t>
                      </a:r>
                      <a:r>
                        <a:rPr lang="ru-RU" sz="1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премолярах</a:t>
                      </a: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и с помощью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штангенциркуля измерить это расстояние.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Сравнить фактическую величину переднего отрезка зубной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дуги с искомой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 Тона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0017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3600" dirty="0" smtClean="0"/>
              <a:t>сумма ширины верхних резцов         4</a:t>
            </a:r>
          </a:p>
          <a:p>
            <a:pPr>
              <a:buNone/>
            </a:pPr>
            <a:r>
              <a:rPr lang="ru-RU" sz="3600" dirty="0" smtClean="0"/>
              <a:t>сумма ширины нижних резцов          3</a:t>
            </a:r>
            <a:endParaRPr lang="ru-RU" sz="36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42910" y="2285992"/>
            <a:ext cx="600079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7358082" y="2285992"/>
            <a:ext cx="57150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Равно 7"/>
          <p:cNvSpPr/>
          <p:nvPr/>
        </p:nvSpPr>
        <p:spPr>
          <a:xfrm>
            <a:off x="6715140" y="2071678"/>
            <a:ext cx="571504" cy="357190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3429000"/>
            <a:ext cx="80724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*В тех случаях, когда не все верхние резцы прорезались (или отсутствуют), так определяют сумму их ширины.</a:t>
            </a:r>
            <a:endParaRPr lang="ru-RU" sz="4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Ð°ÑÑÐ¸Ð½ÐºÐ¸ Ð¿Ð¾ Ð·Ð°Ð¿ÑÐ¾ÑÑ ÑÐµÐ½ÑÐ³ÐµÐ½Ð¾Ð»Ð¾Ð³Ð¸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519935" cy="70009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500042"/>
            <a:ext cx="6215074" cy="785818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dirty="0" smtClean="0"/>
              <a:t>Рентгенологические методы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00760" y="3286124"/>
            <a:ext cx="2786082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6000" dirty="0" smtClean="0"/>
              <a:t>ОПТГ</a:t>
            </a:r>
          </a:p>
          <a:p>
            <a:pPr>
              <a:buFont typeface="Wingdings" pitchFamily="2" charset="2"/>
              <a:buChar char="ü"/>
            </a:pPr>
            <a:r>
              <a:rPr lang="ru-RU" sz="6000" dirty="0" smtClean="0"/>
              <a:t>ТРГ</a:t>
            </a:r>
          </a:p>
          <a:p>
            <a:pPr>
              <a:buFont typeface="Wingdings" pitchFamily="2" charset="2"/>
              <a:buChar char="ü"/>
            </a:pPr>
            <a:r>
              <a:rPr lang="ru-RU" sz="6000" dirty="0" smtClean="0"/>
              <a:t>КТ</a:t>
            </a:r>
            <a:endParaRPr lang="ru-RU" sz="6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642918"/>
            <a:ext cx="8572560" cy="4214842"/>
          </a:xfrm>
          <a:noFill/>
          <a:ln w="3810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92D050"/>
                </a:solidFill>
                <a:cs typeface="Times New Roman" pitchFamily="18" charset="0"/>
              </a:rPr>
              <a:t>Лекция №3</a:t>
            </a:r>
            <a:r>
              <a:rPr lang="ru-RU" sz="4800" dirty="0" smtClean="0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ru-RU" sz="4800" dirty="0" smtClean="0">
                <a:solidFill>
                  <a:schemeClr val="bg1"/>
                </a:solidFill>
                <a:cs typeface="Times New Roman" pitchFamily="18" charset="0"/>
              </a:rPr>
            </a:br>
            <a:r>
              <a:rPr lang="ru-RU" sz="4800" b="1" dirty="0" smtClean="0">
                <a:solidFill>
                  <a:schemeClr val="bg1"/>
                </a:solidFill>
                <a:cs typeface="Times New Roman" pitchFamily="18" charset="0"/>
              </a:rPr>
              <a:t>Классификация зубочелюстных аномалий. Методы исследования детей с зубочелюстными аномалиями</a:t>
            </a:r>
            <a:endParaRPr lang="ru-RU" sz="4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00496" y="5572140"/>
            <a:ext cx="5000660" cy="1143008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algn="r"/>
            <a:r>
              <a:rPr lang="ru-RU" i="1" dirty="0" smtClean="0">
                <a:solidFill>
                  <a:schemeClr val="bg1"/>
                </a:solidFill>
                <a:cs typeface="Times New Roman" pitchFamily="18" charset="0"/>
              </a:rPr>
              <a:t>ФГБОУ ВО </a:t>
            </a:r>
            <a:r>
              <a:rPr lang="ru-RU" i="1" dirty="0" err="1" smtClean="0">
                <a:solidFill>
                  <a:schemeClr val="bg1"/>
                </a:solidFill>
                <a:cs typeface="Times New Roman" pitchFamily="18" charset="0"/>
              </a:rPr>
              <a:t>ОрГМУ</a:t>
            </a:r>
            <a:r>
              <a:rPr lang="ru-RU" i="1" dirty="0" smtClean="0">
                <a:solidFill>
                  <a:schemeClr val="bg1"/>
                </a:solidFill>
                <a:cs typeface="Times New Roman" pitchFamily="18" charset="0"/>
              </a:rPr>
              <a:t> Минздрава России</a:t>
            </a:r>
          </a:p>
          <a:p>
            <a:pPr algn="r"/>
            <a:r>
              <a:rPr lang="ru-RU" i="1" dirty="0" smtClean="0">
                <a:solidFill>
                  <a:schemeClr val="bg1"/>
                </a:solidFill>
                <a:cs typeface="Times New Roman" pitchFamily="18" charset="0"/>
              </a:rPr>
              <a:t>Кафедра терапевтической стоматологии</a:t>
            </a:r>
          </a:p>
          <a:p>
            <a:pPr algn="r"/>
            <a:r>
              <a:rPr lang="ru-RU" i="1" dirty="0" smtClean="0">
                <a:solidFill>
                  <a:schemeClr val="bg1"/>
                </a:solidFill>
                <a:cs typeface="Times New Roman" pitchFamily="18" charset="0"/>
              </a:rPr>
              <a:t>Преподаватель: ассистент кафедры терапевтической стоматологии</a:t>
            </a:r>
          </a:p>
          <a:p>
            <a:pPr algn="r"/>
            <a:r>
              <a:rPr lang="ru-RU" i="1" dirty="0" err="1" smtClean="0">
                <a:solidFill>
                  <a:schemeClr val="bg1"/>
                </a:solidFill>
                <a:cs typeface="Times New Roman" pitchFamily="18" charset="0"/>
              </a:rPr>
              <a:t>Керриган</a:t>
            </a:r>
            <a:r>
              <a:rPr lang="ru-RU" i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chemeClr val="bg1"/>
                </a:solidFill>
                <a:cs typeface="Times New Roman" pitchFamily="18" charset="0"/>
              </a:rPr>
              <a:t>А.В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9600" dirty="0" smtClean="0"/>
              <a:t>ТРГ</a:t>
            </a:r>
            <a:endParaRPr lang="ru-RU" sz="9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329642" cy="4900634"/>
          </a:xfrm>
        </p:spPr>
        <p:txBody>
          <a:bodyPr>
            <a:normAutofit/>
          </a:bodyPr>
          <a:lstStyle/>
          <a:p>
            <a:r>
              <a:rPr lang="ru-RU" dirty="0" smtClean="0"/>
              <a:t>Особенностью выполнения </a:t>
            </a:r>
            <a:r>
              <a:rPr lang="ru-RU" dirty="0" err="1" smtClean="0"/>
              <a:t>телерентгенографии</a:t>
            </a:r>
            <a:r>
              <a:rPr lang="ru-RU" dirty="0" smtClean="0"/>
              <a:t> является то, что съемка производится </a:t>
            </a:r>
            <a:r>
              <a:rPr lang="ru-RU" b="1" i="1" dirty="0" smtClean="0"/>
              <a:t>на значительном расстоянии </a:t>
            </a:r>
            <a:r>
              <a:rPr lang="ru-RU" dirty="0" smtClean="0"/>
              <a:t>(отсюда название метода — рентгенография на расстоянии). В настоящее время большинство исследователей выполняют </a:t>
            </a:r>
            <a:r>
              <a:rPr lang="ru-RU" dirty="0" err="1" smtClean="0"/>
              <a:t>телерентгенографию</a:t>
            </a:r>
            <a:r>
              <a:rPr lang="ru-RU" dirty="0" smtClean="0"/>
              <a:t> </a:t>
            </a:r>
            <a:r>
              <a:rPr lang="ru-RU" b="1" i="1" dirty="0" smtClean="0"/>
              <a:t>на расстоянии 2 м </a:t>
            </a:r>
            <a:r>
              <a:rPr lang="ru-RU" dirty="0" smtClean="0"/>
              <a:t>между пленкой и рентгеновским фокусом.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ÐÐ°ÑÑÐ¸Ð½ÐºÐ¸ Ð¿Ð¾ Ð·Ð°Ð¿ÑÐ¾ÑÑ ÑÑÐ³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908" cy="697550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501122" cy="1500198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dirty="0" smtClean="0"/>
              <a:t>Анализ </a:t>
            </a:r>
            <a:r>
              <a:rPr lang="ru-RU" sz="3600" dirty="0" err="1" smtClean="0"/>
              <a:t>телерентгенограммы</a:t>
            </a:r>
            <a:r>
              <a:rPr lang="ru-RU" sz="3600" dirty="0" smtClean="0"/>
              <a:t> позволяет решить следующие </a:t>
            </a:r>
            <a:r>
              <a:rPr lang="ru-RU" sz="3600" b="1" u="sng" dirty="0" smtClean="0"/>
              <a:t>задачи</a:t>
            </a:r>
            <a:r>
              <a:rPr lang="ru-RU" sz="3600" dirty="0" smtClean="0"/>
              <a:t>: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857364"/>
            <a:ext cx="8472518" cy="450059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определить профиль лица пациента;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определить размеры челюстей и их апикальных базисов;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определить положение челюстей относительно основания черепа;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определить взаимное расположение челюстей;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определить тип роста лицевого скелета;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оценить положение зубов и развитие альвеолярных отростков;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провести дифференциальную диагностику клинических разновидностей аномалий прикуса;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поставить окончательный диагноз;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обосновать план лечения больного.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 l="26367" t="20833" r="42578" b="23958"/>
          <a:stretch>
            <a:fillRect/>
          </a:stretch>
        </p:blipFill>
        <p:spPr bwMode="auto">
          <a:xfrm>
            <a:off x="642910" y="-357206"/>
            <a:ext cx="7215206" cy="7215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1643042" y="1785926"/>
            <a:ext cx="5214974" cy="714380"/>
          </a:xfrm>
          <a:prstGeom prst="line">
            <a:avLst/>
          </a:prstGeom>
          <a:ln w="730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643042" y="3786190"/>
            <a:ext cx="5214974" cy="142876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643042" y="4429132"/>
            <a:ext cx="4714908" cy="214314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Кольцо 16"/>
          <p:cNvSpPr/>
          <p:nvPr/>
        </p:nvSpPr>
        <p:spPr>
          <a:xfrm>
            <a:off x="4929190" y="1643050"/>
            <a:ext cx="500066" cy="428628"/>
          </a:xfrm>
          <a:prstGeom prst="donut">
            <a:avLst>
              <a:gd name="adj" fmla="val 9132"/>
            </a:avLst>
          </a:prstGeom>
          <a:solidFill>
            <a:srgbClr val="7030A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Кольцо 17"/>
          <p:cNvSpPr/>
          <p:nvPr/>
        </p:nvSpPr>
        <p:spPr>
          <a:xfrm>
            <a:off x="5500694" y="3929066"/>
            <a:ext cx="500066" cy="428628"/>
          </a:xfrm>
          <a:prstGeom prst="donut">
            <a:avLst>
              <a:gd name="adj" fmla="val 9132"/>
            </a:avLst>
          </a:prstGeom>
          <a:solidFill>
            <a:srgbClr val="7030A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Кольцо 19"/>
          <p:cNvSpPr/>
          <p:nvPr/>
        </p:nvSpPr>
        <p:spPr>
          <a:xfrm>
            <a:off x="5214942" y="5143512"/>
            <a:ext cx="500066" cy="428628"/>
          </a:xfrm>
          <a:prstGeom prst="donut">
            <a:avLst>
              <a:gd name="adj" fmla="val 9132"/>
            </a:avLst>
          </a:prstGeom>
          <a:solidFill>
            <a:srgbClr val="7030A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Кольцо 20"/>
          <p:cNvSpPr/>
          <p:nvPr/>
        </p:nvSpPr>
        <p:spPr>
          <a:xfrm>
            <a:off x="3357554" y="3857628"/>
            <a:ext cx="500066" cy="428628"/>
          </a:xfrm>
          <a:prstGeom prst="donut">
            <a:avLst>
              <a:gd name="adj" fmla="val 9132"/>
            </a:avLst>
          </a:prstGeom>
          <a:solidFill>
            <a:srgbClr val="7030A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Кольцо 21"/>
          <p:cNvSpPr/>
          <p:nvPr/>
        </p:nvSpPr>
        <p:spPr>
          <a:xfrm>
            <a:off x="5786446" y="3571876"/>
            <a:ext cx="500066" cy="428628"/>
          </a:xfrm>
          <a:prstGeom prst="donut">
            <a:avLst>
              <a:gd name="adj" fmla="val 9132"/>
            </a:avLst>
          </a:prstGeom>
          <a:solidFill>
            <a:srgbClr val="7030A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Кольцо 22"/>
          <p:cNvSpPr/>
          <p:nvPr/>
        </p:nvSpPr>
        <p:spPr>
          <a:xfrm>
            <a:off x="2500298" y="1857364"/>
            <a:ext cx="500066" cy="428628"/>
          </a:xfrm>
          <a:prstGeom prst="donut">
            <a:avLst>
              <a:gd name="adj" fmla="val 9132"/>
            </a:avLst>
          </a:prstGeom>
          <a:solidFill>
            <a:srgbClr val="7030A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5143504" y="5929330"/>
            <a:ext cx="285752" cy="1588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5429256" y="5786454"/>
            <a:ext cx="285752" cy="1588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357818" y="6000768"/>
            <a:ext cx="285752" cy="1588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16200000" flipV="1">
            <a:off x="4357686" y="3643314"/>
            <a:ext cx="1714512" cy="714380"/>
          </a:xfrm>
          <a:prstGeom prst="line">
            <a:avLst/>
          </a:prstGeom>
          <a:ln w="349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>
            <a:off x="4500562" y="5000636"/>
            <a:ext cx="1214446" cy="642942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7143720" y="142852"/>
            <a:ext cx="20002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dirty="0" smtClean="0"/>
              <a:t>is = U1 (upper 1)</a:t>
            </a:r>
          </a:p>
          <a:p>
            <a:pPr>
              <a:buNone/>
            </a:pPr>
            <a:r>
              <a:rPr lang="en-US" sz="3200" dirty="0" smtClean="0"/>
              <a:t>ii = L1 (lower 1)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929454" y="3714752"/>
            <a:ext cx="431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/>
              <a:t>NL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000760" y="1357298"/>
            <a:ext cx="537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/>
              <a:t>NSL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000760" y="5929330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/>
              <a:t>ML</a:t>
            </a: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rot="5400000">
            <a:off x="3571074" y="3714752"/>
            <a:ext cx="3429818" cy="794"/>
          </a:xfrm>
          <a:prstGeom prst="line">
            <a:avLst/>
          </a:prstGeom>
          <a:ln w="63500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endCxn id="18" idx="1"/>
          </p:cNvCxnSpPr>
          <p:nvPr/>
        </p:nvCxnSpPr>
        <p:spPr>
          <a:xfrm rot="16200000" flipH="1">
            <a:off x="4470074" y="2887983"/>
            <a:ext cx="1920159" cy="287547"/>
          </a:xfrm>
          <a:prstGeom prst="line">
            <a:avLst/>
          </a:prstGeom>
          <a:ln w="63500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Арка 41"/>
          <p:cNvSpPr/>
          <p:nvPr/>
        </p:nvSpPr>
        <p:spPr>
          <a:xfrm rot="11930543">
            <a:off x="4399353" y="1888932"/>
            <a:ext cx="988237" cy="864391"/>
          </a:xfrm>
          <a:prstGeom prst="blockArc">
            <a:avLst>
              <a:gd name="adj1" fmla="val 11633284"/>
              <a:gd name="adj2" fmla="val 475633"/>
              <a:gd name="adj3" fmla="val 7530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Арка 42"/>
          <p:cNvSpPr/>
          <p:nvPr/>
        </p:nvSpPr>
        <p:spPr>
          <a:xfrm rot="11930543">
            <a:off x="4685105" y="1850911"/>
            <a:ext cx="988237" cy="864391"/>
          </a:xfrm>
          <a:prstGeom prst="blockArc">
            <a:avLst>
              <a:gd name="adj1" fmla="val 13200768"/>
              <a:gd name="adj2" fmla="val 475633"/>
              <a:gd name="adj3" fmla="val 7530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Арка 43"/>
          <p:cNvSpPr/>
          <p:nvPr/>
        </p:nvSpPr>
        <p:spPr>
          <a:xfrm rot="11930543">
            <a:off x="4827982" y="1779473"/>
            <a:ext cx="988237" cy="864391"/>
          </a:xfrm>
          <a:prstGeom prst="blockArc">
            <a:avLst>
              <a:gd name="adj1" fmla="val 14495021"/>
              <a:gd name="adj2" fmla="val 82902"/>
              <a:gd name="adj3" fmla="val 7697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85728"/>
            <a:ext cx="8358246" cy="364333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N </a:t>
            </a:r>
            <a:r>
              <a:rPr lang="ru-RU" dirty="0" smtClean="0"/>
              <a:t>и </a:t>
            </a:r>
            <a:r>
              <a:rPr lang="en-US" dirty="0" smtClean="0"/>
              <a:t>Se </a:t>
            </a:r>
            <a:r>
              <a:rPr lang="ru-RU" dirty="0" smtClean="0"/>
              <a:t>от 63 до 72 мм (стабилизируется к 8-10 годам)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u="sng" dirty="0" smtClean="0">
                <a:solidFill>
                  <a:srgbClr val="008000"/>
                </a:solidFill>
              </a:rPr>
              <a:t>Длина тела н.ч:</a:t>
            </a:r>
          </a:p>
          <a:p>
            <a:pPr>
              <a:buNone/>
            </a:pPr>
            <a:r>
              <a:rPr lang="en-US" b="1" dirty="0" smtClean="0">
                <a:solidFill>
                  <a:srgbClr val="008000"/>
                </a:solidFill>
              </a:rPr>
              <a:t>N </a:t>
            </a:r>
            <a:r>
              <a:rPr lang="ru-RU" b="1" dirty="0" smtClean="0">
                <a:solidFill>
                  <a:srgbClr val="008000"/>
                </a:solidFill>
              </a:rPr>
              <a:t>и </a:t>
            </a:r>
            <a:r>
              <a:rPr lang="en-US" b="1" dirty="0" smtClean="0">
                <a:solidFill>
                  <a:srgbClr val="008000"/>
                </a:solidFill>
              </a:rPr>
              <a:t>Se + 3 </a:t>
            </a:r>
            <a:r>
              <a:rPr lang="ru-RU" b="1" dirty="0" smtClean="0">
                <a:solidFill>
                  <a:srgbClr val="008000"/>
                </a:solidFill>
              </a:rPr>
              <a:t>мм (в сменном прикусе)</a:t>
            </a:r>
          </a:p>
          <a:p>
            <a:pPr>
              <a:buNone/>
            </a:pPr>
            <a:r>
              <a:rPr lang="en-US" b="1" dirty="0" smtClean="0">
                <a:solidFill>
                  <a:srgbClr val="008000"/>
                </a:solidFill>
              </a:rPr>
              <a:t>N </a:t>
            </a:r>
            <a:r>
              <a:rPr lang="ru-RU" b="1" dirty="0" smtClean="0">
                <a:solidFill>
                  <a:srgbClr val="008000"/>
                </a:solidFill>
              </a:rPr>
              <a:t>и </a:t>
            </a:r>
            <a:r>
              <a:rPr lang="en-US" b="1" dirty="0" smtClean="0">
                <a:solidFill>
                  <a:srgbClr val="008000"/>
                </a:solidFill>
              </a:rPr>
              <a:t>Se + </a:t>
            </a:r>
            <a:r>
              <a:rPr lang="ru-RU" b="1" dirty="0" smtClean="0">
                <a:solidFill>
                  <a:srgbClr val="008000"/>
                </a:solidFill>
              </a:rPr>
              <a:t>6</a:t>
            </a:r>
            <a:r>
              <a:rPr lang="en-US" b="1" dirty="0" smtClean="0">
                <a:solidFill>
                  <a:srgbClr val="008000"/>
                </a:solidFill>
              </a:rPr>
              <a:t> </a:t>
            </a:r>
            <a:r>
              <a:rPr lang="ru-RU" b="1" dirty="0" smtClean="0">
                <a:solidFill>
                  <a:srgbClr val="008000"/>
                </a:solidFill>
              </a:rPr>
              <a:t>мм (в постоянном прикусе)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57158" y="4143380"/>
            <a:ext cx="8429684" cy="17859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dirty="0" smtClean="0"/>
              <a:t>Искомая (должная) </a:t>
            </a:r>
            <a:r>
              <a:rPr lang="ru-RU" sz="3200" b="1" u="sng" dirty="0" smtClean="0">
                <a:solidFill>
                  <a:srgbClr val="00B0F0"/>
                </a:solidFill>
              </a:rPr>
              <a:t>величина длины </a:t>
            </a:r>
            <a:r>
              <a:rPr lang="ru-RU" sz="3200" dirty="0" smtClean="0"/>
              <a:t>основания </a:t>
            </a:r>
            <a:r>
              <a:rPr lang="ru-RU" sz="3200" b="1" u="sng" dirty="0" smtClean="0">
                <a:solidFill>
                  <a:srgbClr val="00B0F0"/>
                </a:solidFill>
              </a:rPr>
              <a:t>тела в.ч.: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2/3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от искомой длины тела н.ч.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ÐÐ°ÑÑÐ¸Ð½ÐºÐ¸ Ð¿Ð¾ Ð·Ð°Ð¿ÑÐ¾ÑÑ braces mouth draw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57280"/>
            <a:ext cx="9144000" cy="771529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64291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Классификация </a:t>
            </a:r>
            <a:r>
              <a:rPr lang="ru-RU" dirty="0" err="1" smtClean="0">
                <a:solidFill>
                  <a:srgbClr val="FFFF00"/>
                </a:solidFill>
              </a:rPr>
              <a:t>Энгля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3556" name="Picture 4" descr="ÐÐ°ÑÑÐ¸Ð½ÐºÐ¸ Ð¿Ð¾ Ð·Ð°Ð¿ÑÐ¾ÑÑ ÐºÐ»Ð°ÑÑÐ¸ÑÐ¸ÐºÐ°ÑÐ¸Ñ ÑÐ½Ð³Ð»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785794"/>
            <a:ext cx="6715172" cy="579041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68346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 </a:t>
            </a:r>
            <a:r>
              <a:rPr lang="ru-RU" dirty="0" smtClean="0">
                <a:solidFill>
                  <a:srgbClr val="FFFF00"/>
                </a:solidFill>
              </a:rPr>
              <a:t>класс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388" y="1000108"/>
            <a:ext cx="2714612" cy="585789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Первый класс </a:t>
            </a:r>
            <a:r>
              <a:rPr lang="ru-RU" dirty="0" smtClean="0">
                <a:solidFill>
                  <a:schemeClr val="bg1"/>
                </a:solidFill>
              </a:rPr>
              <a:t>характеризуется </a:t>
            </a:r>
            <a:r>
              <a:rPr lang="ru-RU" u="sng" dirty="0" smtClean="0">
                <a:solidFill>
                  <a:schemeClr val="bg1"/>
                </a:solidFill>
              </a:rPr>
              <a:t>нормальным смыканием моляров. </a:t>
            </a:r>
          </a:p>
          <a:p>
            <a:r>
              <a:rPr lang="ru-RU" b="1" dirty="0" err="1" smtClean="0">
                <a:solidFill>
                  <a:srgbClr val="FF0000"/>
                </a:solidFill>
              </a:rPr>
              <a:t>Мезиально-щечный</a:t>
            </a:r>
            <a:r>
              <a:rPr lang="ru-RU" b="1" dirty="0" smtClean="0">
                <a:solidFill>
                  <a:srgbClr val="FF0000"/>
                </a:solidFill>
              </a:rPr>
              <a:t> бугор 1го моляра верхней челюсти </a:t>
            </a:r>
            <a:r>
              <a:rPr lang="ru-RU" i="1" dirty="0" smtClean="0">
                <a:solidFill>
                  <a:schemeClr val="bg1"/>
                </a:solidFill>
              </a:rPr>
              <a:t>РАСПОЛАГАЕТСЯ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b="1" dirty="0" err="1" smtClean="0">
                <a:solidFill>
                  <a:srgbClr val="00B0F0"/>
                </a:solidFill>
              </a:rPr>
              <a:t>межбугровой</a:t>
            </a:r>
            <a:r>
              <a:rPr lang="ru-RU" b="1" dirty="0" smtClean="0">
                <a:solidFill>
                  <a:srgbClr val="00B0F0"/>
                </a:solidFill>
              </a:rPr>
              <a:t> </a:t>
            </a:r>
            <a:r>
              <a:rPr lang="ru-RU" b="1" dirty="0" err="1" smtClean="0">
                <a:solidFill>
                  <a:srgbClr val="00B0F0"/>
                </a:solidFill>
              </a:rPr>
              <a:t>фиссуре</a:t>
            </a:r>
            <a:r>
              <a:rPr lang="ru-RU" b="1" dirty="0" smtClean="0">
                <a:solidFill>
                  <a:srgbClr val="00B0F0"/>
                </a:solidFill>
              </a:rPr>
              <a:t> 1го моляра нижней челюсти</a:t>
            </a:r>
            <a:r>
              <a:rPr lang="ru-RU" dirty="0" smtClean="0">
                <a:solidFill>
                  <a:schemeClr val="bg1"/>
                </a:solidFill>
              </a:rPr>
              <a:t>. Все изменения происходят впереди моляров.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Picture 4" descr="ÐÐ°ÑÑÐ¸Ð½ÐºÐ¸ Ð¿Ð¾ Ð·Ð°Ð¿ÑÐ¾ÑÑ ÐºÐ»Ð°ÑÑÐ¸ÑÐ¸ÐºÐ°ÑÐ¸Ñ ÑÐ½Ð³Ð»Ñ"/>
          <p:cNvPicPr>
            <a:picLocks noChangeAspect="1" noChangeArrowheads="1"/>
          </p:cNvPicPr>
          <p:nvPr/>
        </p:nvPicPr>
        <p:blipFill>
          <a:blip r:embed="rId2"/>
          <a:srcRect r="47872" b="50651"/>
          <a:stretch>
            <a:fillRect/>
          </a:stretch>
        </p:blipFill>
        <p:spPr bwMode="auto">
          <a:xfrm>
            <a:off x="357159" y="1071546"/>
            <a:ext cx="6072230" cy="50006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II </a:t>
            </a:r>
            <a:r>
              <a:rPr lang="ru-RU" dirty="0" smtClean="0">
                <a:solidFill>
                  <a:srgbClr val="FFFF00"/>
                </a:solidFill>
              </a:rPr>
              <a:t>класс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4572008"/>
            <a:ext cx="8572560" cy="242889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Второй класс </a:t>
            </a:r>
            <a:r>
              <a:rPr lang="ru-RU" dirty="0" smtClean="0">
                <a:solidFill>
                  <a:schemeClr val="bg1"/>
                </a:solidFill>
              </a:rPr>
              <a:t>характеризуется нарушением смыкания моляров, при котором </a:t>
            </a:r>
            <a:r>
              <a:rPr lang="ru-RU" b="1" dirty="0" smtClean="0">
                <a:solidFill>
                  <a:srgbClr val="FF0000"/>
                </a:solidFill>
              </a:rPr>
              <a:t>МЩ бугор 1го моляра в/ч </a:t>
            </a:r>
            <a:r>
              <a:rPr lang="ru-RU" i="1" dirty="0" smtClean="0">
                <a:solidFill>
                  <a:schemeClr val="bg1"/>
                </a:solidFill>
              </a:rPr>
              <a:t>располагается </a:t>
            </a:r>
            <a:r>
              <a:rPr lang="ru-RU" i="1" dirty="0" smtClean="0">
                <a:solidFill>
                  <a:srgbClr val="FFFF00"/>
                </a:solidFill>
              </a:rPr>
              <a:t>ВПЕРЕДИ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rgbClr val="00B0F0"/>
                </a:solidFill>
              </a:rPr>
              <a:t>межбугровой</a:t>
            </a:r>
            <a:r>
              <a:rPr lang="ru-RU" b="1" dirty="0" smtClean="0">
                <a:solidFill>
                  <a:srgbClr val="00B0F0"/>
                </a:solidFill>
              </a:rPr>
              <a:t> </a:t>
            </a:r>
            <a:r>
              <a:rPr lang="ru-RU" b="1" dirty="0" err="1" smtClean="0">
                <a:solidFill>
                  <a:srgbClr val="00B0F0"/>
                </a:solidFill>
              </a:rPr>
              <a:t>фиссуры</a:t>
            </a:r>
            <a:r>
              <a:rPr lang="ru-RU" b="1" dirty="0" smtClean="0">
                <a:solidFill>
                  <a:srgbClr val="00B0F0"/>
                </a:solidFill>
              </a:rPr>
              <a:t> 1го моляра </a:t>
            </a:r>
            <a:r>
              <a:rPr lang="ru-RU" b="1" dirty="0" err="1" smtClean="0">
                <a:solidFill>
                  <a:srgbClr val="00B0F0"/>
                </a:solidFill>
              </a:rPr>
              <a:t>н</a:t>
            </a:r>
            <a:r>
              <a:rPr lang="ru-RU" b="1" dirty="0" smtClean="0">
                <a:solidFill>
                  <a:srgbClr val="00B0F0"/>
                </a:solidFill>
              </a:rPr>
              <a:t>/ч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Выделяют </a:t>
            </a:r>
            <a:r>
              <a:rPr lang="ru-RU" u="sng" dirty="0" smtClean="0">
                <a:solidFill>
                  <a:srgbClr val="FFFF00"/>
                </a:solidFill>
              </a:rPr>
              <a:t>2 подкласса</a:t>
            </a:r>
            <a:r>
              <a:rPr lang="ru-RU" dirty="0" smtClean="0">
                <a:solidFill>
                  <a:schemeClr val="bg1"/>
                </a:solidFill>
              </a:rPr>
              <a:t>! </a:t>
            </a:r>
          </a:p>
          <a:p>
            <a:r>
              <a:rPr lang="ru-RU" u="sng" dirty="0" smtClean="0">
                <a:solidFill>
                  <a:srgbClr val="FFFF00"/>
                </a:solidFill>
              </a:rPr>
              <a:t>1 </a:t>
            </a:r>
            <a:r>
              <a:rPr lang="ru-RU" u="sng" dirty="0" err="1" smtClean="0">
                <a:solidFill>
                  <a:srgbClr val="FFFF00"/>
                </a:solidFill>
              </a:rPr>
              <a:t>п-сс</a:t>
            </a:r>
            <a:r>
              <a:rPr lang="ru-RU" u="sng" dirty="0" smtClean="0">
                <a:solidFill>
                  <a:srgbClr val="FFFF00"/>
                </a:solidFill>
              </a:rPr>
              <a:t>: </a:t>
            </a:r>
            <a:r>
              <a:rPr lang="ru-RU" u="sng" dirty="0" err="1" smtClean="0">
                <a:solidFill>
                  <a:srgbClr val="92D050"/>
                </a:solidFill>
              </a:rPr>
              <a:t>протрузия</a:t>
            </a:r>
            <a:r>
              <a:rPr lang="ru-RU" u="sng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(верхние резцы наклонены в губном направлении)</a:t>
            </a:r>
          </a:p>
          <a:p>
            <a:r>
              <a:rPr lang="ru-RU" u="sng" dirty="0" smtClean="0">
                <a:solidFill>
                  <a:srgbClr val="FFFF00"/>
                </a:solidFill>
              </a:rPr>
              <a:t>2 </a:t>
            </a:r>
            <a:r>
              <a:rPr lang="ru-RU" u="sng" dirty="0" err="1" smtClean="0">
                <a:solidFill>
                  <a:srgbClr val="FFFF00"/>
                </a:solidFill>
              </a:rPr>
              <a:t>п-сс</a:t>
            </a:r>
            <a:r>
              <a:rPr lang="ru-RU" u="sng" dirty="0" smtClean="0">
                <a:solidFill>
                  <a:srgbClr val="FFFF00"/>
                </a:solidFill>
              </a:rPr>
              <a:t>: </a:t>
            </a:r>
            <a:r>
              <a:rPr lang="ru-RU" u="sng" dirty="0" err="1" smtClean="0">
                <a:solidFill>
                  <a:srgbClr val="92D050"/>
                </a:solidFill>
              </a:rPr>
              <a:t>ретрузия</a:t>
            </a:r>
            <a:r>
              <a:rPr lang="ru-RU" u="sng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(верхние резцы наклонены </a:t>
            </a:r>
            <a:r>
              <a:rPr lang="ru-RU" dirty="0" err="1" smtClean="0">
                <a:solidFill>
                  <a:schemeClr val="bg1"/>
                </a:solidFill>
              </a:rPr>
              <a:t>небно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Picture 4" descr="ÐÐ°ÑÑÐ¸Ð½ÐºÐ¸ Ð¿Ð¾ Ð·Ð°Ð¿ÑÐ¾ÑÑ ÐºÐ»Ð°ÑÑÐ¸ÑÐ¸ÐºÐ°ÑÐ¸Ñ ÑÐ½Ð³Ð»Ñ"/>
          <p:cNvPicPr>
            <a:picLocks noChangeAspect="1" noChangeArrowheads="1"/>
          </p:cNvPicPr>
          <p:nvPr/>
        </p:nvPicPr>
        <p:blipFill>
          <a:blip r:embed="rId2"/>
          <a:srcRect l="52128" b="49417"/>
          <a:stretch>
            <a:fillRect/>
          </a:stretch>
        </p:blipFill>
        <p:spPr bwMode="auto">
          <a:xfrm>
            <a:off x="428596" y="785794"/>
            <a:ext cx="4071966" cy="35719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5" name="Picture 4" descr="ÐÐ°ÑÑÐ¸Ð½ÐºÐ¸ Ð¿Ð¾ Ð·Ð°Ð¿ÑÐ¾ÑÑ ÐºÐ»Ð°ÑÑÐ¸ÑÐ¸ÐºÐ°ÑÐ¸Ñ ÑÐ½Ð³Ð»Ñ"/>
          <p:cNvPicPr>
            <a:picLocks noChangeAspect="1" noChangeArrowheads="1"/>
          </p:cNvPicPr>
          <p:nvPr/>
        </p:nvPicPr>
        <p:blipFill>
          <a:blip r:embed="rId2"/>
          <a:srcRect t="50583" r="53191"/>
          <a:stretch>
            <a:fillRect/>
          </a:stretch>
        </p:blipFill>
        <p:spPr bwMode="auto">
          <a:xfrm>
            <a:off x="4857752" y="785794"/>
            <a:ext cx="3923685" cy="35719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III </a:t>
            </a:r>
            <a:r>
              <a:rPr lang="ru-RU" dirty="0" smtClean="0">
                <a:solidFill>
                  <a:srgbClr val="FFFF00"/>
                </a:solidFill>
              </a:rPr>
              <a:t>класс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29322" y="1000108"/>
            <a:ext cx="3214678" cy="571504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Третий класс </a:t>
            </a:r>
            <a:r>
              <a:rPr lang="ru-RU" dirty="0" smtClean="0">
                <a:solidFill>
                  <a:schemeClr val="bg1"/>
                </a:solidFill>
              </a:rPr>
              <a:t>характеризуется нарушением смыкания моляров, при котором </a:t>
            </a:r>
            <a:r>
              <a:rPr lang="ru-RU" b="1" dirty="0" smtClean="0">
                <a:solidFill>
                  <a:srgbClr val="FF0000"/>
                </a:solidFill>
              </a:rPr>
              <a:t>МЩ бугор 1го моляра в/ч </a:t>
            </a:r>
            <a:r>
              <a:rPr lang="ru-RU" i="1" dirty="0" smtClean="0">
                <a:solidFill>
                  <a:schemeClr val="bg1"/>
                </a:solidFill>
              </a:rPr>
              <a:t>располагается </a:t>
            </a:r>
            <a:r>
              <a:rPr lang="ru-RU" i="1" dirty="0" smtClean="0">
                <a:solidFill>
                  <a:srgbClr val="FFFF00"/>
                </a:solidFill>
              </a:rPr>
              <a:t>ПОЗАДИ </a:t>
            </a:r>
            <a:r>
              <a:rPr lang="ru-RU" b="1" dirty="0" err="1" smtClean="0">
                <a:solidFill>
                  <a:srgbClr val="00B0F0"/>
                </a:solidFill>
              </a:rPr>
              <a:t>межбугровой</a:t>
            </a:r>
            <a:r>
              <a:rPr lang="ru-RU" b="1" dirty="0" smtClean="0">
                <a:solidFill>
                  <a:srgbClr val="00B0F0"/>
                </a:solidFill>
              </a:rPr>
              <a:t> </a:t>
            </a:r>
            <a:r>
              <a:rPr lang="ru-RU" b="1" dirty="0" err="1" smtClean="0">
                <a:solidFill>
                  <a:srgbClr val="00B0F0"/>
                </a:solidFill>
              </a:rPr>
              <a:t>фиссуры</a:t>
            </a:r>
            <a:r>
              <a:rPr lang="ru-RU" b="1" dirty="0" smtClean="0">
                <a:solidFill>
                  <a:srgbClr val="00B0F0"/>
                </a:solidFill>
              </a:rPr>
              <a:t> 1го моляра </a:t>
            </a:r>
            <a:r>
              <a:rPr lang="ru-RU" b="1" dirty="0" err="1" smtClean="0">
                <a:solidFill>
                  <a:srgbClr val="00B0F0"/>
                </a:solidFill>
              </a:rPr>
              <a:t>н</a:t>
            </a:r>
            <a:r>
              <a:rPr lang="ru-RU" b="1" dirty="0" smtClean="0">
                <a:solidFill>
                  <a:srgbClr val="00B0F0"/>
                </a:solidFill>
              </a:rPr>
              <a:t>/ч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Picture 4" descr="ÐÐ°ÑÑÐ¸Ð½ÐºÐ¸ Ð¿Ð¾ Ð·Ð°Ð¿ÑÐ¾ÑÑ ÐºÐ»Ð°ÑÑÐ¸ÑÐ¸ÐºÐ°ÑÐ¸Ñ ÑÐ½Ð³Ð»Ñ"/>
          <p:cNvPicPr>
            <a:picLocks noChangeAspect="1" noChangeArrowheads="1"/>
          </p:cNvPicPr>
          <p:nvPr/>
        </p:nvPicPr>
        <p:blipFill>
          <a:blip r:embed="rId2"/>
          <a:srcRect l="50000" t="50651"/>
          <a:stretch>
            <a:fillRect/>
          </a:stretch>
        </p:blipFill>
        <p:spPr bwMode="auto">
          <a:xfrm>
            <a:off x="357159" y="1142984"/>
            <a:ext cx="5786477" cy="514353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Классификация </a:t>
            </a:r>
            <a:r>
              <a:rPr lang="ru-RU" sz="6000" dirty="0" err="1" smtClean="0">
                <a:solidFill>
                  <a:srgbClr val="FF0000"/>
                </a:solidFill>
              </a:rPr>
              <a:t>Персина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3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en-US" sz="6000" dirty="0" smtClean="0">
                <a:solidFill>
                  <a:schemeClr val="tx2"/>
                </a:solidFill>
              </a:rPr>
              <a:t>I. </a:t>
            </a:r>
            <a:r>
              <a:rPr lang="ru-RU" sz="6000" dirty="0" smtClean="0">
                <a:solidFill>
                  <a:schemeClr val="bg1"/>
                </a:solidFill>
              </a:rPr>
              <a:t>Аномалии окклюзии </a:t>
            </a:r>
            <a:r>
              <a:rPr lang="ru-RU" sz="6000" i="1" dirty="0" smtClean="0">
                <a:solidFill>
                  <a:schemeClr val="bg1"/>
                </a:solidFill>
              </a:rPr>
              <a:t>зубных рядов</a:t>
            </a:r>
            <a:endParaRPr lang="en-US" sz="6000" i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6000" dirty="0" smtClean="0">
                <a:solidFill>
                  <a:schemeClr val="tx2"/>
                </a:solidFill>
              </a:rPr>
              <a:t>II.</a:t>
            </a:r>
            <a:r>
              <a:rPr lang="ru-RU" sz="6000" dirty="0" smtClean="0">
                <a:solidFill>
                  <a:schemeClr val="tx2"/>
                </a:solidFill>
              </a:rPr>
              <a:t> </a:t>
            </a:r>
            <a:r>
              <a:rPr lang="ru-RU" sz="6000" dirty="0" smtClean="0">
                <a:solidFill>
                  <a:schemeClr val="bg1"/>
                </a:solidFill>
              </a:rPr>
              <a:t>Аномалии окклюзии </a:t>
            </a:r>
            <a:r>
              <a:rPr lang="ru-RU" sz="6000" i="1" dirty="0" smtClean="0">
                <a:solidFill>
                  <a:schemeClr val="bg1"/>
                </a:solidFill>
              </a:rPr>
              <a:t>пар зубов-антагонистов</a:t>
            </a:r>
            <a:endParaRPr lang="ru-RU" sz="6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1272</TotalTime>
  <Words>877</Words>
  <Application>Microsoft Office PowerPoint</Application>
  <PresentationFormat>Экран (4:3)</PresentationFormat>
  <Paragraphs>151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Слайд 1</vt:lpstr>
      <vt:lpstr>Слайд 2</vt:lpstr>
      <vt:lpstr>Слайд 3</vt:lpstr>
      <vt:lpstr>Лекция №3 Классификация зубочелюстных аномалий. Методы исследования детей с зубочелюстными аномалиями</vt:lpstr>
      <vt:lpstr>Классификация Энгля</vt:lpstr>
      <vt:lpstr>I класс</vt:lpstr>
      <vt:lpstr>II класс</vt:lpstr>
      <vt:lpstr>III класс</vt:lpstr>
      <vt:lpstr>Классификация Персина</vt:lpstr>
      <vt:lpstr>I. Аномалии окклюзии зубных рядов </vt:lpstr>
      <vt:lpstr>1.1. Боковой участок</vt:lpstr>
      <vt:lpstr>1.1.1. По сагиттали: дистальная окклюзия (II класс по Энглю)    </vt:lpstr>
      <vt:lpstr>1.1.1. По сагиттали: мезиальная окклюзия (III класс по Энглю)</vt:lpstr>
      <vt:lpstr>1.1.2. По вертикали:  Дизокклюзия </vt:lpstr>
      <vt:lpstr>1.1.3. По трансверсали:  Перекрестная окклюзия  </vt:lpstr>
      <vt:lpstr>1.2. Фронтальный участок </vt:lpstr>
      <vt:lpstr>1.2.1 По сагиттали: Сагиттальная резцовая дизокклюзия </vt:lpstr>
      <vt:lpstr>1.2.1 По сагиттали: обратная резцовая окклюзия</vt:lpstr>
      <vt:lpstr>1.2.1 По сагиттали: обратная резцовая дизокклюзия</vt:lpstr>
      <vt:lpstr>1.2.2. По вертикали: Вертикальная резцовая дизокклюзия </vt:lpstr>
      <vt:lpstr>1.2.2. По вертикали: Прямая резцовая окклюзия </vt:lpstr>
      <vt:lpstr>1.2.2. По вертикали: Глубокая резцовая окклюзия </vt:lpstr>
      <vt:lpstr>1.2.2. По вертикали: Глубокая резцовая дизокклюзия</vt:lpstr>
      <vt:lpstr> 1.2.3. По трансверсали: Трансверсальная резцовая окклюзия </vt:lpstr>
      <vt:lpstr> 1.2.3. По трансверсали: Трансверсальная резцовая дизокклюзия</vt:lpstr>
      <vt:lpstr>II. Аномалии окклюзии пар зубов-антагонистов </vt:lpstr>
      <vt:lpstr>Методы исследования детей с зубочелюстными аномалиями:</vt:lpstr>
      <vt:lpstr>Антропометрические исследования</vt:lpstr>
      <vt:lpstr>Форма головы (поперечно-продольный индекс)</vt:lpstr>
      <vt:lpstr>Морфологический лицевой индекс Izard (IFM)</vt:lpstr>
      <vt:lpstr>Слайд 31</vt:lpstr>
      <vt:lpstr>Биометрические исследования</vt:lpstr>
      <vt:lpstr>Метод Пона — Линдера — Харта</vt:lpstr>
      <vt:lpstr>Измерительные точки для изучения моделей челюстей</vt:lpstr>
      <vt:lpstr>Слайд 35</vt:lpstr>
      <vt:lpstr>Слайд 36</vt:lpstr>
      <vt:lpstr>Метод Коркхауза</vt:lpstr>
      <vt:lpstr>Метод Тона</vt:lpstr>
      <vt:lpstr>Рентгенологические методы</vt:lpstr>
      <vt:lpstr>ТРГ</vt:lpstr>
      <vt:lpstr>Слайд 41</vt:lpstr>
      <vt:lpstr>Анализ телерентгенограммы позволяет решить следующие задачи:</vt:lpstr>
      <vt:lpstr>Слайд 43</vt:lpstr>
      <vt:lpstr>Слайд 44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№3 Классификация зубочелюстных аномалий. Методы исследования детей с зубочелюстными аномалиями.</dc:title>
  <dc:creator>USER</dc:creator>
  <cp:lastModifiedBy>USER</cp:lastModifiedBy>
  <cp:revision>96</cp:revision>
  <dcterms:created xsi:type="dcterms:W3CDTF">2019-03-23T18:58:00Z</dcterms:created>
  <dcterms:modified xsi:type="dcterms:W3CDTF">2020-03-17T09:14:17Z</dcterms:modified>
</cp:coreProperties>
</file>